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DM Sans Bold" charset="0"/>
      <p:regular r:id="rId23"/>
    </p:embeddedFont>
    <p:embeddedFont>
      <p:font typeface="DM Sans Italics" panose="020B0604020202020204" charset="0"/>
      <p:regular r:id="rId24"/>
    </p:embeddedFont>
    <p:embeddedFont>
      <p:font typeface="Lato Bold" panose="020F0502020204030203" pitchFamily="34" charset="0"/>
      <p:regular r:id="rId25"/>
      <p:bold r:id="rId26"/>
    </p:embeddedFont>
    <p:embeddedFont>
      <p:font typeface="Lato Italics" panose="020B0604020202020204" charset="0"/>
      <p:regular r:id="rId27"/>
    </p:embeddedFont>
    <p:embeddedFont>
      <p:font typeface="Now Bold" panose="020B0604020202020204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  <p:embeddedFont>
      <p:font typeface="Poppins Ultra-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7B37D6-2858-4877-AA43-85A877D9EDA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481383DE-20BE-4A29-A715-CFAB871C49F3}">
      <dgm:prSet/>
      <dgm:spPr>
        <a:solidFill>
          <a:schemeClr val="tx2"/>
        </a:solidFill>
      </dgm:spPr>
      <dgm:t>
        <a:bodyPr/>
        <a:lstStyle/>
        <a:p>
          <a:r>
            <a:rPr lang="bg-BG"/>
            <a:t>Потенциален брой студенти:</a:t>
          </a:r>
        </a:p>
      </dgm:t>
    </dgm:pt>
    <dgm:pt modelId="{7CDEF423-065F-4CB8-A156-266EE3BA4261}" type="parTrans" cxnId="{20C1D15E-9548-49DE-97E3-DD2E8ACF08C8}">
      <dgm:prSet/>
      <dgm:spPr/>
      <dgm:t>
        <a:bodyPr/>
        <a:lstStyle/>
        <a:p>
          <a:endParaRPr lang="bg-BG"/>
        </a:p>
      </dgm:t>
    </dgm:pt>
    <dgm:pt modelId="{24DE26B8-54B8-4011-AF45-D960750069E3}" type="sibTrans" cxnId="{20C1D15E-9548-49DE-97E3-DD2E8ACF08C8}">
      <dgm:prSet/>
      <dgm:spPr/>
      <dgm:t>
        <a:bodyPr/>
        <a:lstStyle/>
        <a:p>
          <a:endParaRPr lang="bg-BG"/>
        </a:p>
      </dgm:t>
    </dgm:pt>
    <dgm:pt modelId="{35EBCA13-4940-4538-89D7-99ABCB79DBC6}">
      <dgm:prSet/>
      <dgm:spPr>
        <a:solidFill>
          <a:schemeClr val="tx2"/>
        </a:solidFill>
      </dgm:spPr>
      <dgm:t>
        <a:bodyPr/>
        <a:lstStyle/>
        <a:p>
          <a:r>
            <a:rPr lang="bg-BG"/>
            <a:t>равномерно разпределение</a:t>
          </a:r>
        </a:p>
      </dgm:t>
    </dgm:pt>
    <dgm:pt modelId="{2220134D-0959-42DF-82B7-69FE94DF0BCA}" type="parTrans" cxnId="{FB9AB066-49E6-4DF5-BB92-BBA789A5C124}">
      <dgm:prSet/>
      <dgm:spPr/>
      <dgm:t>
        <a:bodyPr/>
        <a:lstStyle/>
        <a:p>
          <a:endParaRPr lang="bg-BG"/>
        </a:p>
      </dgm:t>
    </dgm:pt>
    <dgm:pt modelId="{AB524957-CBF0-493A-899F-A25E4C57D150}" type="sibTrans" cxnId="{FB9AB066-49E6-4DF5-BB92-BBA789A5C124}">
      <dgm:prSet/>
      <dgm:spPr/>
      <dgm:t>
        <a:bodyPr/>
        <a:lstStyle/>
        <a:p>
          <a:endParaRPr lang="bg-BG"/>
        </a:p>
      </dgm:t>
    </dgm:pt>
    <dgm:pt modelId="{6613C093-0771-40AB-977C-7C9373FCEAFA}">
      <dgm:prSet/>
      <dgm:spPr>
        <a:solidFill>
          <a:schemeClr val="tx2"/>
        </a:solidFill>
      </dgm:spPr>
      <dgm:t>
        <a:bodyPr/>
        <a:lstStyle/>
        <a:p>
          <a:r>
            <a:rPr lang="bg-BG"/>
            <a:t>Цена на обучението:</a:t>
          </a:r>
        </a:p>
      </dgm:t>
    </dgm:pt>
    <dgm:pt modelId="{687B4EFB-075A-4CFB-9969-4838EB34988C}" type="parTrans" cxnId="{169E5A21-9771-42CD-B5ED-A3524EE963EF}">
      <dgm:prSet/>
      <dgm:spPr/>
      <dgm:t>
        <a:bodyPr/>
        <a:lstStyle/>
        <a:p>
          <a:endParaRPr lang="bg-BG"/>
        </a:p>
      </dgm:t>
    </dgm:pt>
    <dgm:pt modelId="{41822514-F714-4140-ABE8-E10D5E8F6E8D}" type="sibTrans" cxnId="{169E5A21-9771-42CD-B5ED-A3524EE963EF}">
      <dgm:prSet/>
      <dgm:spPr/>
      <dgm:t>
        <a:bodyPr/>
        <a:lstStyle/>
        <a:p>
          <a:endParaRPr lang="bg-BG"/>
        </a:p>
      </dgm:t>
    </dgm:pt>
    <dgm:pt modelId="{BB56AFC9-0132-4098-8241-AE1AC21F2CD5}">
      <dgm:prSet/>
      <dgm:spPr>
        <a:solidFill>
          <a:schemeClr val="tx2"/>
        </a:solidFill>
      </dgm:spPr>
      <dgm:t>
        <a:bodyPr/>
        <a:lstStyle/>
        <a:p>
          <a:r>
            <a:rPr lang="bg-BG"/>
            <a:t>нормално разпределение</a:t>
          </a:r>
        </a:p>
      </dgm:t>
    </dgm:pt>
    <dgm:pt modelId="{4F84F49E-26D2-49C4-B576-6070A4EB36F4}" type="parTrans" cxnId="{908DECF8-E4F9-401A-9607-C67EF1FACC64}">
      <dgm:prSet/>
      <dgm:spPr/>
      <dgm:t>
        <a:bodyPr/>
        <a:lstStyle/>
        <a:p>
          <a:endParaRPr lang="bg-BG"/>
        </a:p>
      </dgm:t>
    </dgm:pt>
    <dgm:pt modelId="{6048B336-6B8D-43CA-800C-9DE0E4B1BC47}" type="sibTrans" cxnId="{908DECF8-E4F9-401A-9607-C67EF1FACC64}">
      <dgm:prSet/>
      <dgm:spPr/>
      <dgm:t>
        <a:bodyPr/>
        <a:lstStyle/>
        <a:p>
          <a:endParaRPr lang="bg-BG"/>
        </a:p>
      </dgm:t>
    </dgm:pt>
    <dgm:pt modelId="{3A6F395A-851F-4E92-B390-6F55FE3DD901}">
      <dgm:prSet/>
      <dgm:spPr>
        <a:solidFill>
          <a:schemeClr val="tx2"/>
        </a:solidFill>
      </dgm:spPr>
      <dgm:t>
        <a:bodyPr/>
        <a:lstStyle/>
        <a:p>
          <a:r>
            <a:rPr lang="bg-BG"/>
            <a:t>Вероятност студента да завърши обучението:</a:t>
          </a:r>
        </a:p>
      </dgm:t>
    </dgm:pt>
    <dgm:pt modelId="{A7578CB2-E19E-4CF3-A13C-F4EEFE4761CC}" type="parTrans" cxnId="{9E94FDAE-38A3-42BB-92B0-5008996267BB}">
      <dgm:prSet/>
      <dgm:spPr/>
      <dgm:t>
        <a:bodyPr/>
        <a:lstStyle/>
        <a:p>
          <a:endParaRPr lang="bg-BG"/>
        </a:p>
      </dgm:t>
    </dgm:pt>
    <dgm:pt modelId="{3BDBEEB3-D575-4F48-BAAE-CEE23DAD7F6C}" type="sibTrans" cxnId="{9E94FDAE-38A3-42BB-92B0-5008996267BB}">
      <dgm:prSet/>
      <dgm:spPr/>
      <dgm:t>
        <a:bodyPr/>
        <a:lstStyle/>
        <a:p>
          <a:endParaRPr lang="bg-BG"/>
        </a:p>
      </dgm:t>
    </dgm:pt>
    <dgm:pt modelId="{0BEED9E2-C095-44F7-8266-DC37EB3E6D5F}">
      <dgm:prSet/>
      <dgm:spPr>
        <a:solidFill>
          <a:schemeClr val="tx2"/>
        </a:solidFill>
      </dgm:spPr>
      <dgm:t>
        <a:bodyPr/>
        <a:lstStyle/>
        <a:p>
          <a:r>
            <a:rPr lang="bg-BG"/>
            <a:t>бета разпределение</a:t>
          </a:r>
        </a:p>
      </dgm:t>
    </dgm:pt>
    <dgm:pt modelId="{0EB485C4-831E-450E-9320-582C68A3E300}" type="parTrans" cxnId="{0C166E21-FACA-400A-9B0B-C66C1CB6F7A3}">
      <dgm:prSet/>
      <dgm:spPr/>
      <dgm:t>
        <a:bodyPr/>
        <a:lstStyle/>
        <a:p>
          <a:endParaRPr lang="bg-BG"/>
        </a:p>
      </dgm:t>
    </dgm:pt>
    <dgm:pt modelId="{030FD8E9-C2FF-494F-B382-18E4A22AD2CC}" type="sibTrans" cxnId="{0C166E21-FACA-400A-9B0B-C66C1CB6F7A3}">
      <dgm:prSet/>
      <dgm:spPr/>
      <dgm:t>
        <a:bodyPr/>
        <a:lstStyle/>
        <a:p>
          <a:endParaRPr lang="bg-BG"/>
        </a:p>
      </dgm:t>
    </dgm:pt>
    <dgm:pt modelId="{1F35DDFF-396C-4CBC-95D8-D85B3EE54631}">
      <dgm:prSet/>
      <dgm:spPr>
        <a:solidFill>
          <a:schemeClr val="tx2"/>
        </a:solidFill>
      </dgm:spPr>
      <dgm:t>
        <a:bodyPr/>
        <a:lstStyle/>
        <a:p>
          <a:r>
            <a:rPr lang="bg-BG"/>
            <a:t>Общи разходи:</a:t>
          </a:r>
        </a:p>
      </dgm:t>
    </dgm:pt>
    <dgm:pt modelId="{B387A3E4-1104-491B-ABAB-247A14E48168}" type="parTrans" cxnId="{A3FE442E-E5F2-4375-AEAB-E72C3AFB8111}">
      <dgm:prSet/>
      <dgm:spPr/>
      <dgm:t>
        <a:bodyPr/>
        <a:lstStyle/>
        <a:p>
          <a:endParaRPr lang="bg-BG"/>
        </a:p>
      </dgm:t>
    </dgm:pt>
    <dgm:pt modelId="{F6EBD29B-37EA-4A43-9991-2D4726A5D27A}" type="sibTrans" cxnId="{A3FE442E-E5F2-4375-AEAB-E72C3AFB8111}">
      <dgm:prSet/>
      <dgm:spPr/>
      <dgm:t>
        <a:bodyPr/>
        <a:lstStyle/>
        <a:p>
          <a:endParaRPr lang="bg-BG"/>
        </a:p>
      </dgm:t>
    </dgm:pt>
    <dgm:pt modelId="{458E455D-18AF-4936-AAF4-B95FEFCEEC73}">
      <dgm:prSet/>
      <dgm:spPr>
        <a:solidFill>
          <a:schemeClr val="tx2"/>
        </a:solidFill>
      </dgm:spPr>
      <dgm:t>
        <a:bodyPr/>
        <a:lstStyle/>
        <a:p>
          <a:r>
            <a:rPr lang="bg-BG"/>
            <a:t>нормално разпределение</a:t>
          </a:r>
        </a:p>
      </dgm:t>
    </dgm:pt>
    <dgm:pt modelId="{17A85BDD-822A-4B7B-83C1-198617662092}" type="parTrans" cxnId="{4BA874D0-1CE2-4762-8BC4-CC6CCB2164FB}">
      <dgm:prSet/>
      <dgm:spPr/>
      <dgm:t>
        <a:bodyPr/>
        <a:lstStyle/>
        <a:p>
          <a:endParaRPr lang="bg-BG"/>
        </a:p>
      </dgm:t>
    </dgm:pt>
    <dgm:pt modelId="{CFD2A374-175F-4CBD-8E21-884CAC345D80}" type="sibTrans" cxnId="{4BA874D0-1CE2-4762-8BC4-CC6CCB2164FB}">
      <dgm:prSet/>
      <dgm:spPr/>
      <dgm:t>
        <a:bodyPr/>
        <a:lstStyle/>
        <a:p>
          <a:endParaRPr lang="bg-BG"/>
        </a:p>
      </dgm:t>
    </dgm:pt>
    <dgm:pt modelId="{9DB5D9A3-CA14-450F-9B0F-FF233E8EBB2F}">
      <dgm:prSet/>
      <dgm:spPr>
        <a:solidFill>
          <a:schemeClr val="tx2"/>
        </a:solidFill>
      </dgm:spPr>
      <dgm:t>
        <a:bodyPr/>
        <a:lstStyle/>
        <a:p>
          <a:r>
            <a:rPr lang="bg-BG"/>
            <a:t>90 % доверителни интервали</a:t>
          </a:r>
        </a:p>
      </dgm:t>
    </dgm:pt>
    <dgm:pt modelId="{8B26D0D8-D0C3-436D-9FF5-6EA77D097731}" type="parTrans" cxnId="{9A35F3BC-3D89-4AF8-8844-FC4DFD2E0566}">
      <dgm:prSet/>
      <dgm:spPr/>
      <dgm:t>
        <a:bodyPr/>
        <a:lstStyle/>
        <a:p>
          <a:endParaRPr lang="bg-BG"/>
        </a:p>
      </dgm:t>
    </dgm:pt>
    <dgm:pt modelId="{50DA0D99-0EBD-4D2C-BCC8-1954EE3CA7A0}" type="sibTrans" cxnId="{9A35F3BC-3D89-4AF8-8844-FC4DFD2E0566}">
      <dgm:prSet/>
      <dgm:spPr/>
      <dgm:t>
        <a:bodyPr/>
        <a:lstStyle/>
        <a:p>
          <a:endParaRPr lang="bg-BG"/>
        </a:p>
      </dgm:t>
    </dgm:pt>
    <dgm:pt modelId="{F088804B-DAA9-4882-A893-84CA5D755BD8}" type="pres">
      <dgm:prSet presAssocID="{267B37D6-2858-4877-AA43-85A877D9EDAD}" presName="linearFlow" presStyleCnt="0">
        <dgm:presLayoutVars>
          <dgm:dir/>
          <dgm:resizeHandles val="exact"/>
        </dgm:presLayoutVars>
      </dgm:prSet>
      <dgm:spPr/>
    </dgm:pt>
    <dgm:pt modelId="{7DD589E9-C62F-4D8E-8410-D97AAF20EC61}" type="pres">
      <dgm:prSet presAssocID="{481383DE-20BE-4A29-A715-CFAB871C49F3}" presName="composite" presStyleCnt="0"/>
      <dgm:spPr/>
    </dgm:pt>
    <dgm:pt modelId="{1D3741F2-6C7E-44F4-983D-5D2573E434AA}" type="pres">
      <dgm:prSet presAssocID="{481383DE-20BE-4A29-A715-CFAB871C49F3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76AB1265-DF48-4F10-A4A5-77DE94FA8965}" type="pres">
      <dgm:prSet presAssocID="{481383DE-20BE-4A29-A715-CFAB871C49F3}" presName="txShp" presStyleLbl="node1" presStyleIdx="0" presStyleCnt="5">
        <dgm:presLayoutVars>
          <dgm:bulletEnabled val="1"/>
        </dgm:presLayoutVars>
      </dgm:prSet>
      <dgm:spPr/>
    </dgm:pt>
    <dgm:pt modelId="{362E4C30-EDE8-4738-8ACC-BBBAC16FDB27}" type="pres">
      <dgm:prSet presAssocID="{24DE26B8-54B8-4011-AF45-D960750069E3}" presName="spacing" presStyleCnt="0"/>
      <dgm:spPr/>
    </dgm:pt>
    <dgm:pt modelId="{424B9410-6C9F-487F-AF0B-BCC67C417A93}" type="pres">
      <dgm:prSet presAssocID="{6613C093-0771-40AB-977C-7C9373FCEAFA}" presName="composite" presStyleCnt="0"/>
      <dgm:spPr/>
    </dgm:pt>
    <dgm:pt modelId="{5D6FE7C0-C01F-4F79-8530-E8A828CCDAEF}" type="pres">
      <dgm:prSet presAssocID="{6613C093-0771-40AB-977C-7C9373FCEAFA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g with solid fill"/>
        </a:ext>
      </dgm:extLst>
    </dgm:pt>
    <dgm:pt modelId="{008D89EA-DF3C-4F8A-BA8E-1D3CA082CE19}" type="pres">
      <dgm:prSet presAssocID="{6613C093-0771-40AB-977C-7C9373FCEAFA}" presName="txShp" presStyleLbl="node1" presStyleIdx="1" presStyleCnt="5">
        <dgm:presLayoutVars>
          <dgm:bulletEnabled val="1"/>
        </dgm:presLayoutVars>
      </dgm:prSet>
      <dgm:spPr/>
    </dgm:pt>
    <dgm:pt modelId="{B6FE94AA-F87F-4C10-8677-E9ED87A239FB}" type="pres">
      <dgm:prSet presAssocID="{41822514-F714-4140-ABE8-E10D5E8F6E8D}" presName="spacing" presStyleCnt="0"/>
      <dgm:spPr/>
    </dgm:pt>
    <dgm:pt modelId="{4152DA3E-F5F2-4DA4-BEBF-46AA0F53CA59}" type="pres">
      <dgm:prSet presAssocID="{3A6F395A-851F-4E92-B390-6F55FE3DD901}" presName="composite" presStyleCnt="0"/>
      <dgm:spPr/>
    </dgm:pt>
    <dgm:pt modelId="{1207ED1C-2F03-4798-9A9D-26B7E272D432}" type="pres">
      <dgm:prSet presAssocID="{3A6F395A-851F-4E92-B390-6F55FE3DD901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 with solid fill"/>
        </a:ext>
      </dgm:extLst>
    </dgm:pt>
    <dgm:pt modelId="{748C7EAD-2D10-454E-A202-55A88370C4E2}" type="pres">
      <dgm:prSet presAssocID="{3A6F395A-851F-4E92-B390-6F55FE3DD901}" presName="txShp" presStyleLbl="node1" presStyleIdx="2" presStyleCnt="5">
        <dgm:presLayoutVars>
          <dgm:bulletEnabled val="1"/>
        </dgm:presLayoutVars>
      </dgm:prSet>
      <dgm:spPr/>
    </dgm:pt>
    <dgm:pt modelId="{96752CE4-927F-4FA5-AC97-8801707AAFE7}" type="pres">
      <dgm:prSet presAssocID="{3BDBEEB3-D575-4F48-BAAE-CEE23DAD7F6C}" presName="spacing" presStyleCnt="0"/>
      <dgm:spPr/>
    </dgm:pt>
    <dgm:pt modelId="{E96EEEFF-A22C-4AFF-B655-F1734ADAB1FE}" type="pres">
      <dgm:prSet presAssocID="{1F35DDFF-396C-4CBC-95D8-D85B3EE54631}" presName="composite" presStyleCnt="0"/>
      <dgm:spPr/>
    </dgm:pt>
    <dgm:pt modelId="{79D1AC42-D4DD-4941-BB1E-53F1D8355CC7}" type="pres">
      <dgm:prSet presAssocID="{1F35DDFF-396C-4CBC-95D8-D85B3EE54631}" presName="imgShp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 with solid fill"/>
        </a:ext>
      </dgm:extLst>
    </dgm:pt>
    <dgm:pt modelId="{04ED762E-2E46-40F2-B7D8-D0C628234E15}" type="pres">
      <dgm:prSet presAssocID="{1F35DDFF-396C-4CBC-95D8-D85B3EE54631}" presName="txShp" presStyleLbl="node1" presStyleIdx="3" presStyleCnt="5">
        <dgm:presLayoutVars>
          <dgm:bulletEnabled val="1"/>
        </dgm:presLayoutVars>
      </dgm:prSet>
      <dgm:spPr/>
    </dgm:pt>
    <dgm:pt modelId="{59CAC1D7-1CC7-4C66-91E6-3D8758D2D86A}" type="pres">
      <dgm:prSet presAssocID="{F6EBD29B-37EA-4A43-9991-2D4726A5D27A}" presName="spacing" presStyleCnt="0"/>
      <dgm:spPr/>
    </dgm:pt>
    <dgm:pt modelId="{0992730E-E9F6-4AE0-950F-D9F394AC8B91}" type="pres">
      <dgm:prSet presAssocID="{9DB5D9A3-CA14-450F-9B0F-FF233E8EBB2F}" presName="composite" presStyleCnt="0"/>
      <dgm:spPr/>
    </dgm:pt>
    <dgm:pt modelId="{6774A4B5-877F-4B76-ACF7-6CECA6AAA177}" type="pres">
      <dgm:prSet presAssocID="{9DB5D9A3-CA14-450F-9B0F-FF233E8EBB2F}" presName="imgShp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rmal Distribution with solid fill"/>
        </a:ext>
      </dgm:extLst>
    </dgm:pt>
    <dgm:pt modelId="{E87C6630-B229-499F-9E76-6787012497D9}" type="pres">
      <dgm:prSet presAssocID="{9DB5D9A3-CA14-450F-9B0F-FF233E8EBB2F}" presName="txShp" presStyleLbl="node1" presStyleIdx="4" presStyleCnt="5">
        <dgm:presLayoutVars>
          <dgm:bulletEnabled val="1"/>
        </dgm:presLayoutVars>
      </dgm:prSet>
      <dgm:spPr/>
    </dgm:pt>
  </dgm:ptLst>
  <dgm:cxnLst>
    <dgm:cxn modelId="{2F150C06-91D8-4E85-B27E-23F36219B6DD}" type="presOf" srcId="{3A6F395A-851F-4E92-B390-6F55FE3DD901}" destId="{748C7EAD-2D10-454E-A202-55A88370C4E2}" srcOrd="0" destOrd="0" presId="urn:microsoft.com/office/officeart/2005/8/layout/vList3"/>
    <dgm:cxn modelId="{70BF8713-3255-4BFE-A009-19FE145A96AC}" type="presOf" srcId="{481383DE-20BE-4A29-A715-CFAB871C49F3}" destId="{76AB1265-DF48-4F10-A4A5-77DE94FA8965}" srcOrd="0" destOrd="0" presId="urn:microsoft.com/office/officeart/2005/8/layout/vList3"/>
    <dgm:cxn modelId="{0C166E21-FACA-400A-9B0B-C66C1CB6F7A3}" srcId="{3A6F395A-851F-4E92-B390-6F55FE3DD901}" destId="{0BEED9E2-C095-44F7-8266-DC37EB3E6D5F}" srcOrd="0" destOrd="0" parTransId="{0EB485C4-831E-450E-9320-582C68A3E300}" sibTransId="{030FD8E9-C2FF-494F-B382-18E4A22AD2CC}"/>
    <dgm:cxn modelId="{08305621-A110-4920-9D3E-A227B8CC8552}" type="presOf" srcId="{1F35DDFF-396C-4CBC-95D8-D85B3EE54631}" destId="{04ED762E-2E46-40F2-B7D8-D0C628234E15}" srcOrd="0" destOrd="0" presId="urn:microsoft.com/office/officeart/2005/8/layout/vList3"/>
    <dgm:cxn modelId="{169E5A21-9771-42CD-B5ED-A3524EE963EF}" srcId="{267B37D6-2858-4877-AA43-85A877D9EDAD}" destId="{6613C093-0771-40AB-977C-7C9373FCEAFA}" srcOrd="1" destOrd="0" parTransId="{687B4EFB-075A-4CFB-9969-4838EB34988C}" sibTransId="{41822514-F714-4140-ABE8-E10D5E8F6E8D}"/>
    <dgm:cxn modelId="{A3FE442E-E5F2-4375-AEAB-E72C3AFB8111}" srcId="{267B37D6-2858-4877-AA43-85A877D9EDAD}" destId="{1F35DDFF-396C-4CBC-95D8-D85B3EE54631}" srcOrd="3" destOrd="0" parTransId="{B387A3E4-1104-491B-ABAB-247A14E48168}" sibTransId="{F6EBD29B-37EA-4A43-9991-2D4726A5D27A}"/>
    <dgm:cxn modelId="{0FEDCB5E-CFCE-4BA3-ADF3-AF8408EE1918}" type="presOf" srcId="{BB56AFC9-0132-4098-8241-AE1AC21F2CD5}" destId="{008D89EA-DF3C-4F8A-BA8E-1D3CA082CE19}" srcOrd="0" destOrd="1" presId="urn:microsoft.com/office/officeart/2005/8/layout/vList3"/>
    <dgm:cxn modelId="{20C1D15E-9548-49DE-97E3-DD2E8ACF08C8}" srcId="{267B37D6-2858-4877-AA43-85A877D9EDAD}" destId="{481383DE-20BE-4A29-A715-CFAB871C49F3}" srcOrd="0" destOrd="0" parTransId="{7CDEF423-065F-4CB8-A156-266EE3BA4261}" sibTransId="{24DE26B8-54B8-4011-AF45-D960750069E3}"/>
    <dgm:cxn modelId="{FB9AB066-49E6-4DF5-BB92-BBA789A5C124}" srcId="{481383DE-20BE-4A29-A715-CFAB871C49F3}" destId="{35EBCA13-4940-4538-89D7-99ABCB79DBC6}" srcOrd="0" destOrd="0" parTransId="{2220134D-0959-42DF-82B7-69FE94DF0BCA}" sibTransId="{AB524957-CBF0-493A-899F-A25E4C57D150}"/>
    <dgm:cxn modelId="{15D98A96-8AC5-4D92-9A80-B78AF8EEC3D2}" type="presOf" srcId="{35EBCA13-4940-4538-89D7-99ABCB79DBC6}" destId="{76AB1265-DF48-4F10-A4A5-77DE94FA8965}" srcOrd="0" destOrd="1" presId="urn:microsoft.com/office/officeart/2005/8/layout/vList3"/>
    <dgm:cxn modelId="{3B6D319F-72EE-4BEF-9358-443A5310BE80}" type="presOf" srcId="{267B37D6-2858-4877-AA43-85A877D9EDAD}" destId="{F088804B-DAA9-4882-A893-84CA5D755BD8}" srcOrd="0" destOrd="0" presId="urn:microsoft.com/office/officeart/2005/8/layout/vList3"/>
    <dgm:cxn modelId="{9E94FDAE-38A3-42BB-92B0-5008996267BB}" srcId="{267B37D6-2858-4877-AA43-85A877D9EDAD}" destId="{3A6F395A-851F-4E92-B390-6F55FE3DD901}" srcOrd="2" destOrd="0" parTransId="{A7578CB2-E19E-4CF3-A13C-F4EEFE4761CC}" sibTransId="{3BDBEEB3-D575-4F48-BAAE-CEE23DAD7F6C}"/>
    <dgm:cxn modelId="{9A35F3BC-3D89-4AF8-8844-FC4DFD2E0566}" srcId="{267B37D6-2858-4877-AA43-85A877D9EDAD}" destId="{9DB5D9A3-CA14-450F-9B0F-FF233E8EBB2F}" srcOrd="4" destOrd="0" parTransId="{8B26D0D8-D0C3-436D-9FF5-6EA77D097731}" sibTransId="{50DA0D99-0EBD-4D2C-BCC8-1954EE3CA7A0}"/>
    <dgm:cxn modelId="{F64D55C4-061C-4881-9521-6E195A1905C9}" type="presOf" srcId="{6613C093-0771-40AB-977C-7C9373FCEAFA}" destId="{008D89EA-DF3C-4F8A-BA8E-1D3CA082CE19}" srcOrd="0" destOrd="0" presId="urn:microsoft.com/office/officeart/2005/8/layout/vList3"/>
    <dgm:cxn modelId="{4BA874D0-1CE2-4762-8BC4-CC6CCB2164FB}" srcId="{1F35DDFF-396C-4CBC-95D8-D85B3EE54631}" destId="{458E455D-18AF-4936-AAF4-B95FEFCEEC73}" srcOrd="0" destOrd="0" parTransId="{17A85BDD-822A-4B7B-83C1-198617662092}" sibTransId="{CFD2A374-175F-4CBD-8E21-884CAC345D80}"/>
    <dgm:cxn modelId="{BE7D51D2-A8D5-433D-A3E9-5D9ED1FC6F74}" type="presOf" srcId="{9DB5D9A3-CA14-450F-9B0F-FF233E8EBB2F}" destId="{E87C6630-B229-499F-9E76-6787012497D9}" srcOrd="0" destOrd="0" presId="urn:microsoft.com/office/officeart/2005/8/layout/vList3"/>
    <dgm:cxn modelId="{9201D0D3-F4EA-4185-ADDB-6D54D633BF2F}" type="presOf" srcId="{0BEED9E2-C095-44F7-8266-DC37EB3E6D5F}" destId="{748C7EAD-2D10-454E-A202-55A88370C4E2}" srcOrd="0" destOrd="1" presId="urn:microsoft.com/office/officeart/2005/8/layout/vList3"/>
    <dgm:cxn modelId="{895120EC-22B2-4379-9EE0-63E08314C430}" type="presOf" srcId="{458E455D-18AF-4936-AAF4-B95FEFCEEC73}" destId="{04ED762E-2E46-40F2-B7D8-D0C628234E15}" srcOrd="0" destOrd="1" presId="urn:microsoft.com/office/officeart/2005/8/layout/vList3"/>
    <dgm:cxn modelId="{908DECF8-E4F9-401A-9607-C67EF1FACC64}" srcId="{6613C093-0771-40AB-977C-7C9373FCEAFA}" destId="{BB56AFC9-0132-4098-8241-AE1AC21F2CD5}" srcOrd="0" destOrd="0" parTransId="{4F84F49E-26D2-49C4-B576-6070A4EB36F4}" sibTransId="{6048B336-6B8D-43CA-800C-9DE0E4B1BC47}"/>
    <dgm:cxn modelId="{76AE16B0-45F4-4DC4-B33B-CE7FC7DD64A4}" type="presParOf" srcId="{F088804B-DAA9-4882-A893-84CA5D755BD8}" destId="{7DD589E9-C62F-4D8E-8410-D97AAF20EC61}" srcOrd="0" destOrd="0" presId="urn:microsoft.com/office/officeart/2005/8/layout/vList3"/>
    <dgm:cxn modelId="{51762371-70F9-4FE7-B6ED-173BE40F4A59}" type="presParOf" srcId="{7DD589E9-C62F-4D8E-8410-D97AAF20EC61}" destId="{1D3741F2-6C7E-44F4-983D-5D2573E434AA}" srcOrd="0" destOrd="0" presId="urn:microsoft.com/office/officeart/2005/8/layout/vList3"/>
    <dgm:cxn modelId="{599095EE-4038-4519-BB32-B4D258B974A6}" type="presParOf" srcId="{7DD589E9-C62F-4D8E-8410-D97AAF20EC61}" destId="{76AB1265-DF48-4F10-A4A5-77DE94FA8965}" srcOrd="1" destOrd="0" presId="urn:microsoft.com/office/officeart/2005/8/layout/vList3"/>
    <dgm:cxn modelId="{4B92335C-A8FD-4B98-980B-C9A9F1B61AB4}" type="presParOf" srcId="{F088804B-DAA9-4882-A893-84CA5D755BD8}" destId="{362E4C30-EDE8-4738-8ACC-BBBAC16FDB27}" srcOrd="1" destOrd="0" presId="urn:microsoft.com/office/officeart/2005/8/layout/vList3"/>
    <dgm:cxn modelId="{3B7E1C49-2FF9-49F8-ADDA-E6C139A07234}" type="presParOf" srcId="{F088804B-DAA9-4882-A893-84CA5D755BD8}" destId="{424B9410-6C9F-487F-AF0B-BCC67C417A93}" srcOrd="2" destOrd="0" presId="urn:microsoft.com/office/officeart/2005/8/layout/vList3"/>
    <dgm:cxn modelId="{60630ADD-138C-49E0-8848-55094C7D8E3A}" type="presParOf" srcId="{424B9410-6C9F-487F-AF0B-BCC67C417A93}" destId="{5D6FE7C0-C01F-4F79-8530-E8A828CCDAEF}" srcOrd="0" destOrd="0" presId="urn:microsoft.com/office/officeart/2005/8/layout/vList3"/>
    <dgm:cxn modelId="{A20EFF5E-5863-4B19-A88D-A5EFED74A4C6}" type="presParOf" srcId="{424B9410-6C9F-487F-AF0B-BCC67C417A93}" destId="{008D89EA-DF3C-4F8A-BA8E-1D3CA082CE19}" srcOrd="1" destOrd="0" presId="urn:microsoft.com/office/officeart/2005/8/layout/vList3"/>
    <dgm:cxn modelId="{6D815981-BD07-4371-BFDA-5A54D275DAF3}" type="presParOf" srcId="{F088804B-DAA9-4882-A893-84CA5D755BD8}" destId="{B6FE94AA-F87F-4C10-8677-E9ED87A239FB}" srcOrd="3" destOrd="0" presId="urn:microsoft.com/office/officeart/2005/8/layout/vList3"/>
    <dgm:cxn modelId="{067E23F2-7EAA-44DA-80D2-BDECD6BC3D60}" type="presParOf" srcId="{F088804B-DAA9-4882-A893-84CA5D755BD8}" destId="{4152DA3E-F5F2-4DA4-BEBF-46AA0F53CA59}" srcOrd="4" destOrd="0" presId="urn:microsoft.com/office/officeart/2005/8/layout/vList3"/>
    <dgm:cxn modelId="{849824ED-AFE1-405C-8FE6-858A6B97F61E}" type="presParOf" srcId="{4152DA3E-F5F2-4DA4-BEBF-46AA0F53CA59}" destId="{1207ED1C-2F03-4798-9A9D-26B7E272D432}" srcOrd="0" destOrd="0" presId="urn:microsoft.com/office/officeart/2005/8/layout/vList3"/>
    <dgm:cxn modelId="{AE67FCC6-897E-494F-93E4-03E5148CD247}" type="presParOf" srcId="{4152DA3E-F5F2-4DA4-BEBF-46AA0F53CA59}" destId="{748C7EAD-2D10-454E-A202-55A88370C4E2}" srcOrd="1" destOrd="0" presId="urn:microsoft.com/office/officeart/2005/8/layout/vList3"/>
    <dgm:cxn modelId="{B631D352-135A-4413-9663-2F0D82654E46}" type="presParOf" srcId="{F088804B-DAA9-4882-A893-84CA5D755BD8}" destId="{96752CE4-927F-4FA5-AC97-8801707AAFE7}" srcOrd="5" destOrd="0" presId="urn:microsoft.com/office/officeart/2005/8/layout/vList3"/>
    <dgm:cxn modelId="{CD3BD05B-8976-47D4-BC69-14D12468FCA1}" type="presParOf" srcId="{F088804B-DAA9-4882-A893-84CA5D755BD8}" destId="{E96EEEFF-A22C-4AFF-B655-F1734ADAB1FE}" srcOrd="6" destOrd="0" presId="urn:microsoft.com/office/officeart/2005/8/layout/vList3"/>
    <dgm:cxn modelId="{0B86A114-D0BD-4606-A9B1-244EF33266CC}" type="presParOf" srcId="{E96EEEFF-A22C-4AFF-B655-F1734ADAB1FE}" destId="{79D1AC42-D4DD-4941-BB1E-53F1D8355CC7}" srcOrd="0" destOrd="0" presId="urn:microsoft.com/office/officeart/2005/8/layout/vList3"/>
    <dgm:cxn modelId="{064D3B8F-5B0B-485A-9F3B-FD28C8061A57}" type="presParOf" srcId="{E96EEEFF-A22C-4AFF-B655-F1734ADAB1FE}" destId="{04ED762E-2E46-40F2-B7D8-D0C628234E15}" srcOrd="1" destOrd="0" presId="urn:microsoft.com/office/officeart/2005/8/layout/vList3"/>
    <dgm:cxn modelId="{33427484-B659-4689-A2CF-638259B9CAEB}" type="presParOf" srcId="{F088804B-DAA9-4882-A893-84CA5D755BD8}" destId="{59CAC1D7-1CC7-4C66-91E6-3D8758D2D86A}" srcOrd="7" destOrd="0" presId="urn:microsoft.com/office/officeart/2005/8/layout/vList3"/>
    <dgm:cxn modelId="{062370AB-BB52-4D89-8FB9-8AA41F16D4AB}" type="presParOf" srcId="{F088804B-DAA9-4882-A893-84CA5D755BD8}" destId="{0992730E-E9F6-4AE0-950F-D9F394AC8B91}" srcOrd="8" destOrd="0" presId="urn:microsoft.com/office/officeart/2005/8/layout/vList3"/>
    <dgm:cxn modelId="{7B87C71D-2375-456B-8D04-8FF3D873BA0F}" type="presParOf" srcId="{0992730E-E9F6-4AE0-950F-D9F394AC8B91}" destId="{6774A4B5-877F-4B76-ACF7-6CECA6AAA177}" srcOrd="0" destOrd="0" presId="urn:microsoft.com/office/officeart/2005/8/layout/vList3"/>
    <dgm:cxn modelId="{857C039B-EFB3-49F0-8EB2-880432010F18}" type="presParOf" srcId="{0992730E-E9F6-4AE0-950F-D9F394AC8B91}" destId="{E87C6630-B229-499F-9E76-6787012497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33E338-4A62-4CFD-9EB4-43238F70DC51}" type="doc">
      <dgm:prSet loTypeId="urn:microsoft.com/office/officeart/2005/8/layout/vList2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bg-BG"/>
        </a:p>
      </dgm:t>
    </dgm:pt>
    <dgm:pt modelId="{1B84071C-0358-458B-BC5E-D1A5AC4EE12F}">
      <dgm:prSet/>
      <dgm:spPr/>
      <dgm:t>
        <a:bodyPr/>
        <a:lstStyle/>
        <a:p>
          <a:r>
            <a:rPr lang="bg-BG" dirty="0">
              <a:solidFill>
                <a:schemeClr val="bg1"/>
              </a:solidFill>
            </a:rPr>
            <a:t>В 8/10 симулации:</a:t>
          </a:r>
        </a:p>
      </dgm:t>
    </dgm:pt>
    <dgm:pt modelId="{876F3E5B-31F7-427C-9CBF-5A13D2E8E24F}" type="parTrans" cxnId="{93B0EF78-5A72-4AD0-B3C3-00A26BC89DDC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989810AD-246F-4D90-AB93-B29C91327968}" type="sibTrans" cxnId="{93B0EF78-5A72-4AD0-B3C3-00A26BC89DDC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35198E3E-76EC-47D5-8BBE-EDD3923A6EE4}">
      <dgm:prSet/>
      <dgm:spPr/>
      <dgm:t>
        <a:bodyPr/>
        <a:lstStyle/>
        <a:p>
          <a:r>
            <a:rPr lang="bg-BG" dirty="0">
              <a:solidFill>
                <a:schemeClr val="bg1"/>
              </a:solidFill>
            </a:rPr>
            <a:t>Приходи – 49 000 лв.</a:t>
          </a:r>
        </a:p>
      </dgm:t>
    </dgm:pt>
    <dgm:pt modelId="{F3B81C66-3101-4285-9D09-38DDB4266F4E}" type="parTrans" cxnId="{9B6BEA5F-23F1-4D5C-A298-B016462BDA61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0FD6C8A8-40F8-47EF-8DCB-80BAEF05A049}" type="sibTrans" cxnId="{9B6BEA5F-23F1-4D5C-A298-B016462BDA61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ACAB3A2F-95D0-4AD2-8A89-3545573F23A0}">
      <dgm:prSet/>
      <dgm:spPr/>
      <dgm:t>
        <a:bodyPr/>
        <a:lstStyle/>
        <a:p>
          <a:r>
            <a:rPr lang="bg-BG" dirty="0">
              <a:solidFill>
                <a:schemeClr val="bg1"/>
              </a:solidFill>
            </a:rPr>
            <a:t>Разходи – 75 000 лв.</a:t>
          </a:r>
        </a:p>
      </dgm:t>
    </dgm:pt>
    <dgm:pt modelId="{EAA7282B-0949-4A5E-9604-EEE3F8B279E5}" type="parTrans" cxnId="{3011867F-CF0C-4A87-8C56-84EFB8209C86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748835B0-CA8C-4718-A75E-AA87303FACD4}" type="sibTrans" cxnId="{3011867F-CF0C-4A87-8C56-84EFB8209C86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E62AA893-00CC-4E6F-A33E-0AFF81587F3B}">
      <dgm:prSet/>
      <dgm:spPr/>
      <dgm:t>
        <a:bodyPr/>
        <a:lstStyle/>
        <a:p>
          <a:r>
            <a:rPr lang="bg-BG" dirty="0">
              <a:solidFill>
                <a:schemeClr val="bg1"/>
              </a:solidFill>
            </a:rPr>
            <a:t>Обучени студенти – 20</a:t>
          </a:r>
        </a:p>
      </dgm:t>
    </dgm:pt>
    <dgm:pt modelId="{2C0274E4-E956-4CAF-862B-DAA959FD59B0}" type="parTrans" cxnId="{3042E89B-0632-4754-8C22-6A576C1F717E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7FE99426-266B-4E2C-82D7-3136C7F82A50}" type="sibTrans" cxnId="{3042E89B-0632-4754-8C22-6A576C1F717E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9A9E0A23-971F-4ADA-83B8-644ABB5ACDA5}">
      <dgm:prSet/>
      <dgm:spPr/>
      <dgm:t>
        <a:bodyPr/>
        <a:lstStyle/>
        <a:p>
          <a:r>
            <a:rPr lang="bg-BG" dirty="0">
              <a:solidFill>
                <a:schemeClr val="bg1"/>
              </a:solidFill>
            </a:rPr>
            <a:t>Общ брой – 63</a:t>
          </a:r>
        </a:p>
      </dgm:t>
    </dgm:pt>
    <dgm:pt modelId="{F9F812AC-A356-45B8-B4C1-9127F91C6002}" type="parTrans" cxnId="{02FD9717-5AD3-49EB-AB8B-7D8D9ACE4FD3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FADF96B8-FC26-460C-B7E7-E65BBC588A85}" type="sibTrans" cxnId="{02FD9717-5AD3-49EB-AB8B-7D8D9ACE4FD3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5E3FDDDA-4577-4120-84F4-F201AF583E89}">
      <dgm:prSet/>
      <dgm:spPr/>
      <dgm:t>
        <a:bodyPr/>
        <a:lstStyle/>
        <a:p>
          <a:r>
            <a:rPr lang="bg-BG" dirty="0">
              <a:solidFill>
                <a:schemeClr val="bg1"/>
              </a:solidFill>
            </a:rPr>
            <a:t>Процент завършили – 32 %</a:t>
          </a:r>
        </a:p>
      </dgm:t>
    </dgm:pt>
    <dgm:pt modelId="{502A6581-5E7C-40C0-84E5-55FB3E4C493A}" type="parTrans" cxnId="{B623BA2E-1275-4B4E-B3A8-5343D6A936FE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88E42A86-D326-4CDB-BE65-B3DCAEDFBAB1}" type="sibTrans" cxnId="{B623BA2E-1275-4B4E-B3A8-5343D6A936FE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0671E2FB-514B-4519-B83E-097A47CCFDD0}">
      <dgm:prSet/>
      <dgm:spPr/>
      <dgm:t>
        <a:bodyPr/>
        <a:lstStyle/>
        <a:p>
          <a:r>
            <a:rPr lang="bg-BG" dirty="0">
              <a:solidFill>
                <a:schemeClr val="bg1"/>
              </a:solidFill>
            </a:rPr>
            <a:t>Средна цена на курса – 776 лв.</a:t>
          </a:r>
        </a:p>
      </dgm:t>
    </dgm:pt>
    <dgm:pt modelId="{F9539544-FEBC-4F2F-A28E-ACDF99605E83}" type="parTrans" cxnId="{618F4AE5-0EA8-4313-BA7B-9551E49CA382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D2275D4C-32EE-4C7E-AD9B-555787746AA4}" type="sibTrans" cxnId="{618F4AE5-0EA8-4313-BA7B-9551E49CA382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93FE198D-EBA0-466E-AA87-FDE9ACA4593B}">
      <dgm:prSet/>
      <dgm:spPr/>
      <dgm:t>
        <a:bodyPr/>
        <a:lstStyle/>
        <a:p>
          <a:r>
            <a:rPr lang="bg-BG" dirty="0">
              <a:solidFill>
                <a:schemeClr val="bg1"/>
              </a:solidFill>
            </a:rPr>
            <a:t>Във втората година шансът да не сме на загуба е двоен!</a:t>
          </a:r>
        </a:p>
      </dgm:t>
    </dgm:pt>
    <dgm:pt modelId="{FB203DD1-8B83-4A18-8935-B62BAC04A52B}" type="parTrans" cxnId="{2F4140E7-7FE4-4163-9E8D-BF8C7BF92CE2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FF10AC4D-C523-4AFC-BE9A-BB10BBA64FC4}" type="sibTrans" cxnId="{2F4140E7-7FE4-4163-9E8D-BF8C7BF92CE2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DD143C8D-AF1D-40FC-AA55-88354BE87A00}">
      <dgm:prSet/>
      <dgm:spPr/>
      <dgm:t>
        <a:bodyPr/>
        <a:lstStyle/>
        <a:p>
          <a:r>
            <a:rPr lang="bg-BG" dirty="0">
              <a:solidFill>
                <a:schemeClr val="bg1"/>
              </a:solidFill>
            </a:rPr>
            <a:t>Счетоводна загуба – 26 000 лв.</a:t>
          </a:r>
        </a:p>
      </dgm:t>
    </dgm:pt>
    <dgm:pt modelId="{15CB19D4-435D-4AFD-B1EA-E18A7CA4EBB4}" type="parTrans" cxnId="{A873132F-D574-48F7-A80C-BAFE342376B8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AAF3F5B6-9F5E-4BE4-AC1B-D23CBF74301A}" type="sibTrans" cxnId="{A873132F-D574-48F7-A80C-BAFE342376B8}">
      <dgm:prSet/>
      <dgm:spPr/>
      <dgm:t>
        <a:bodyPr/>
        <a:lstStyle/>
        <a:p>
          <a:endParaRPr lang="bg-BG">
            <a:solidFill>
              <a:schemeClr val="bg1"/>
            </a:solidFill>
          </a:endParaRPr>
        </a:p>
      </dgm:t>
    </dgm:pt>
    <dgm:pt modelId="{75B67129-8095-49C9-A547-7ECD2EB32F1F}" type="pres">
      <dgm:prSet presAssocID="{8333E338-4A62-4CFD-9EB4-43238F70DC51}" presName="linear" presStyleCnt="0">
        <dgm:presLayoutVars>
          <dgm:animLvl val="lvl"/>
          <dgm:resizeHandles val="exact"/>
        </dgm:presLayoutVars>
      </dgm:prSet>
      <dgm:spPr/>
    </dgm:pt>
    <dgm:pt modelId="{3A4D416F-6186-4A2F-920D-EC6C3A2505ED}" type="pres">
      <dgm:prSet presAssocID="{93FE198D-EBA0-466E-AA87-FDE9ACA4593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3A195C8-1679-464E-A924-B74D7032CE64}" type="pres">
      <dgm:prSet presAssocID="{FF10AC4D-C523-4AFC-BE9A-BB10BBA64FC4}" presName="spacer" presStyleCnt="0"/>
      <dgm:spPr/>
    </dgm:pt>
    <dgm:pt modelId="{B4781901-C39A-4717-AC16-D7CD69DD2D07}" type="pres">
      <dgm:prSet presAssocID="{1B84071C-0358-458B-BC5E-D1A5AC4EE12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51C115-700E-4488-A55E-3D62499E4B9B}" type="pres">
      <dgm:prSet presAssocID="{1B84071C-0358-458B-BC5E-D1A5AC4EE12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B42CA0B-EFE5-4C5C-86F8-5B5099319D40}" type="presOf" srcId="{35198E3E-76EC-47D5-8BBE-EDD3923A6EE4}" destId="{A851C115-700E-4488-A55E-3D62499E4B9B}" srcOrd="0" destOrd="1" presId="urn:microsoft.com/office/officeart/2005/8/layout/vList2"/>
    <dgm:cxn modelId="{02FD9717-5AD3-49EB-AB8B-7D8D9ACE4FD3}" srcId="{E62AA893-00CC-4E6F-A33E-0AFF81587F3B}" destId="{9A9E0A23-971F-4ADA-83B8-644ABB5ACDA5}" srcOrd="0" destOrd="0" parTransId="{F9F812AC-A356-45B8-B4C1-9127F91C6002}" sibTransId="{FADF96B8-FC26-460C-B7E7-E65BBC588A85}"/>
    <dgm:cxn modelId="{B623BA2E-1275-4B4E-B3A8-5343D6A936FE}" srcId="{E62AA893-00CC-4E6F-A33E-0AFF81587F3B}" destId="{5E3FDDDA-4577-4120-84F4-F201AF583E89}" srcOrd="1" destOrd="0" parTransId="{502A6581-5E7C-40C0-84E5-55FB3E4C493A}" sibTransId="{88E42A86-D326-4CDB-BE65-B3DCAEDFBAB1}"/>
    <dgm:cxn modelId="{A873132F-D574-48F7-A80C-BAFE342376B8}" srcId="{1B84071C-0358-458B-BC5E-D1A5AC4EE12F}" destId="{DD143C8D-AF1D-40FC-AA55-88354BE87A00}" srcOrd="0" destOrd="0" parTransId="{15CB19D4-435D-4AFD-B1EA-E18A7CA4EBB4}" sibTransId="{AAF3F5B6-9F5E-4BE4-AC1B-D23CBF74301A}"/>
    <dgm:cxn modelId="{92E90C5F-528E-43D8-A53F-E9B0FB896780}" type="presOf" srcId="{8333E338-4A62-4CFD-9EB4-43238F70DC51}" destId="{75B67129-8095-49C9-A547-7ECD2EB32F1F}" srcOrd="0" destOrd="0" presId="urn:microsoft.com/office/officeart/2005/8/layout/vList2"/>
    <dgm:cxn modelId="{9B6BEA5F-23F1-4D5C-A298-B016462BDA61}" srcId="{DD143C8D-AF1D-40FC-AA55-88354BE87A00}" destId="{35198E3E-76EC-47D5-8BBE-EDD3923A6EE4}" srcOrd="0" destOrd="0" parTransId="{F3B81C66-3101-4285-9D09-38DDB4266F4E}" sibTransId="{0FD6C8A8-40F8-47EF-8DCB-80BAEF05A049}"/>
    <dgm:cxn modelId="{9C735E71-197E-45E1-8DF4-A36CF6803371}" type="presOf" srcId="{5E3FDDDA-4577-4120-84F4-F201AF583E89}" destId="{A851C115-700E-4488-A55E-3D62499E4B9B}" srcOrd="0" destOrd="5" presId="urn:microsoft.com/office/officeart/2005/8/layout/vList2"/>
    <dgm:cxn modelId="{93B0EF78-5A72-4AD0-B3C3-00A26BC89DDC}" srcId="{8333E338-4A62-4CFD-9EB4-43238F70DC51}" destId="{1B84071C-0358-458B-BC5E-D1A5AC4EE12F}" srcOrd="1" destOrd="0" parTransId="{876F3E5B-31F7-427C-9CBF-5A13D2E8E24F}" sibTransId="{989810AD-246F-4D90-AB93-B29C91327968}"/>
    <dgm:cxn modelId="{3011867F-CF0C-4A87-8C56-84EFB8209C86}" srcId="{DD143C8D-AF1D-40FC-AA55-88354BE87A00}" destId="{ACAB3A2F-95D0-4AD2-8A89-3545573F23A0}" srcOrd="1" destOrd="0" parTransId="{EAA7282B-0949-4A5E-9604-EEE3F8B279E5}" sibTransId="{748835B0-CA8C-4718-A75E-AA87303FACD4}"/>
    <dgm:cxn modelId="{392B2899-3FCE-49F6-9FFF-7FAA1B944619}" type="presOf" srcId="{DD143C8D-AF1D-40FC-AA55-88354BE87A00}" destId="{A851C115-700E-4488-A55E-3D62499E4B9B}" srcOrd="0" destOrd="0" presId="urn:microsoft.com/office/officeart/2005/8/layout/vList2"/>
    <dgm:cxn modelId="{3042E89B-0632-4754-8C22-6A576C1F717E}" srcId="{1B84071C-0358-458B-BC5E-D1A5AC4EE12F}" destId="{E62AA893-00CC-4E6F-A33E-0AFF81587F3B}" srcOrd="1" destOrd="0" parTransId="{2C0274E4-E956-4CAF-862B-DAA959FD59B0}" sibTransId="{7FE99426-266B-4E2C-82D7-3136C7F82A50}"/>
    <dgm:cxn modelId="{07A711A8-EF31-412A-AFDF-2C0CD2D94077}" type="presOf" srcId="{E62AA893-00CC-4E6F-A33E-0AFF81587F3B}" destId="{A851C115-700E-4488-A55E-3D62499E4B9B}" srcOrd="0" destOrd="3" presId="urn:microsoft.com/office/officeart/2005/8/layout/vList2"/>
    <dgm:cxn modelId="{5EFD68B4-E551-4EEB-BAE0-7137F8C3CB2D}" type="presOf" srcId="{ACAB3A2F-95D0-4AD2-8A89-3545573F23A0}" destId="{A851C115-700E-4488-A55E-3D62499E4B9B}" srcOrd="0" destOrd="2" presId="urn:microsoft.com/office/officeart/2005/8/layout/vList2"/>
    <dgm:cxn modelId="{52AA47BB-F81F-4F05-8FAF-6E5EB33AFC0D}" type="presOf" srcId="{0671E2FB-514B-4519-B83E-097A47CCFDD0}" destId="{A851C115-700E-4488-A55E-3D62499E4B9B}" srcOrd="0" destOrd="6" presId="urn:microsoft.com/office/officeart/2005/8/layout/vList2"/>
    <dgm:cxn modelId="{254194D0-E629-4032-A405-B32596C1E10D}" type="presOf" srcId="{93FE198D-EBA0-466E-AA87-FDE9ACA4593B}" destId="{3A4D416F-6186-4A2F-920D-EC6C3A2505ED}" srcOrd="0" destOrd="0" presId="urn:microsoft.com/office/officeart/2005/8/layout/vList2"/>
    <dgm:cxn modelId="{618F4AE5-0EA8-4313-BA7B-9551E49CA382}" srcId="{E62AA893-00CC-4E6F-A33E-0AFF81587F3B}" destId="{0671E2FB-514B-4519-B83E-097A47CCFDD0}" srcOrd="2" destOrd="0" parTransId="{F9539544-FEBC-4F2F-A28E-ACDF99605E83}" sibTransId="{D2275D4C-32EE-4C7E-AD9B-555787746AA4}"/>
    <dgm:cxn modelId="{2F4140E7-7FE4-4163-9E8D-BF8C7BF92CE2}" srcId="{8333E338-4A62-4CFD-9EB4-43238F70DC51}" destId="{93FE198D-EBA0-466E-AA87-FDE9ACA4593B}" srcOrd="0" destOrd="0" parTransId="{FB203DD1-8B83-4A18-8935-B62BAC04A52B}" sibTransId="{FF10AC4D-C523-4AFC-BE9A-BB10BBA64FC4}"/>
    <dgm:cxn modelId="{87223CF0-226A-4022-8B41-EC4784266849}" type="presOf" srcId="{9A9E0A23-971F-4ADA-83B8-644ABB5ACDA5}" destId="{A851C115-700E-4488-A55E-3D62499E4B9B}" srcOrd="0" destOrd="4" presId="urn:microsoft.com/office/officeart/2005/8/layout/vList2"/>
    <dgm:cxn modelId="{FBDD2FFF-8DB0-41BD-9152-AE66513CE4E2}" type="presOf" srcId="{1B84071C-0358-458B-BC5E-D1A5AC4EE12F}" destId="{B4781901-C39A-4717-AC16-D7CD69DD2D07}" srcOrd="0" destOrd="0" presId="urn:microsoft.com/office/officeart/2005/8/layout/vList2"/>
    <dgm:cxn modelId="{0BE35468-DEB4-4CA8-B6B5-E230B9FFC81E}" type="presParOf" srcId="{75B67129-8095-49C9-A547-7ECD2EB32F1F}" destId="{3A4D416F-6186-4A2F-920D-EC6C3A2505ED}" srcOrd="0" destOrd="0" presId="urn:microsoft.com/office/officeart/2005/8/layout/vList2"/>
    <dgm:cxn modelId="{34D2C26C-32E9-4086-AB36-D0EBC1DDAE53}" type="presParOf" srcId="{75B67129-8095-49C9-A547-7ECD2EB32F1F}" destId="{E3A195C8-1679-464E-A924-B74D7032CE64}" srcOrd="1" destOrd="0" presId="urn:microsoft.com/office/officeart/2005/8/layout/vList2"/>
    <dgm:cxn modelId="{2123BE84-F33C-43B5-A3C2-A59C6A938119}" type="presParOf" srcId="{75B67129-8095-49C9-A547-7ECD2EB32F1F}" destId="{B4781901-C39A-4717-AC16-D7CD69DD2D07}" srcOrd="2" destOrd="0" presId="urn:microsoft.com/office/officeart/2005/8/layout/vList2"/>
    <dgm:cxn modelId="{7761F07A-A33E-4C83-9D38-3D2ECF4109B8}" type="presParOf" srcId="{75B67129-8095-49C9-A547-7ECD2EB32F1F}" destId="{A851C115-700E-4488-A55E-3D62499E4B9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ABACE6-EF53-44A8-87D6-358A843E3B3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514A3ACF-2823-484D-BEDF-BDCE92057DC4}">
      <dgm:prSet/>
      <dgm:spPr/>
      <dgm:t>
        <a:bodyPr/>
        <a:lstStyle/>
        <a:p>
          <a:r>
            <a:rPr lang="bg-BG" dirty="0"/>
            <a:t>Правим същите допускания като за втората година + увеличаване на разходите</a:t>
          </a:r>
        </a:p>
      </dgm:t>
    </dgm:pt>
    <dgm:pt modelId="{B8CBFA51-C8C8-4F5E-AA32-BAE30B04A2F9}" type="parTrans" cxnId="{729DF3D8-3E2E-44E3-940D-1FD25A7BE16E}">
      <dgm:prSet/>
      <dgm:spPr/>
      <dgm:t>
        <a:bodyPr/>
        <a:lstStyle/>
        <a:p>
          <a:endParaRPr lang="bg-BG"/>
        </a:p>
      </dgm:t>
    </dgm:pt>
    <dgm:pt modelId="{922B16A6-3152-4C1E-986F-1BFF6AD4144F}" type="sibTrans" cxnId="{729DF3D8-3E2E-44E3-940D-1FD25A7BE16E}">
      <dgm:prSet/>
      <dgm:spPr/>
      <dgm:t>
        <a:bodyPr/>
        <a:lstStyle/>
        <a:p>
          <a:endParaRPr lang="bg-BG"/>
        </a:p>
      </dgm:t>
    </dgm:pt>
    <dgm:pt modelId="{74967126-E08B-4082-9372-BBFB87E3B1B6}">
      <dgm:prSet/>
      <dgm:spPr>
        <a:solidFill>
          <a:schemeClr val="tx2"/>
        </a:solidFill>
      </dgm:spPr>
      <dgm:t>
        <a:bodyPr/>
        <a:lstStyle/>
        <a:p>
          <a:r>
            <a:rPr lang="bg-BG" dirty="0"/>
            <a:t>Вече имаме 30 % шанс да сме на нула или печалба!</a:t>
          </a:r>
        </a:p>
      </dgm:t>
    </dgm:pt>
    <dgm:pt modelId="{58037B99-B78B-4BFE-89B4-A9D52EF57BB4}" type="parTrans" cxnId="{9F353F96-824E-48CC-B41B-44466DE38996}">
      <dgm:prSet/>
      <dgm:spPr/>
      <dgm:t>
        <a:bodyPr/>
        <a:lstStyle/>
        <a:p>
          <a:endParaRPr lang="bg-BG"/>
        </a:p>
      </dgm:t>
    </dgm:pt>
    <dgm:pt modelId="{36D662D7-7D6D-43E5-BCD5-FC67FBB4369D}" type="sibTrans" cxnId="{9F353F96-824E-48CC-B41B-44466DE38996}">
      <dgm:prSet/>
      <dgm:spPr/>
      <dgm:t>
        <a:bodyPr/>
        <a:lstStyle/>
        <a:p>
          <a:endParaRPr lang="bg-BG"/>
        </a:p>
      </dgm:t>
    </dgm:pt>
    <dgm:pt modelId="{589AFF30-EA1C-4DDA-9E9B-3A9815F3A140}" type="pres">
      <dgm:prSet presAssocID="{27ABACE6-EF53-44A8-87D6-358A843E3B34}" presName="linear" presStyleCnt="0">
        <dgm:presLayoutVars>
          <dgm:animLvl val="lvl"/>
          <dgm:resizeHandles val="exact"/>
        </dgm:presLayoutVars>
      </dgm:prSet>
      <dgm:spPr/>
    </dgm:pt>
    <dgm:pt modelId="{60BC1C36-887D-4AE0-AEDB-793D46390047}" type="pres">
      <dgm:prSet presAssocID="{514A3ACF-2823-484D-BEDF-BDCE92057DC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5CBCF0D-1BDD-4C27-BB82-82D580DF1F20}" type="pres">
      <dgm:prSet presAssocID="{922B16A6-3152-4C1E-986F-1BFF6AD4144F}" presName="spacer" presStyleCnt="0"/>
      <dgm:spPr/>
    </dgm:pt>
    <dgm:pt modelId="{FB5A7746-D38A-466C-A43C-593B7DCD374E}" type="pres">
      <dgm:prSet presAssocID="{74967126-E08B-4082-9372-BBFB87E3B1B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4A26D3B-B985-4446-A88F-C4F4C2C4DFA9}" type="presOf" srcId="{27ABACE6-EF53-44A8-87D6-358A843E3B34}" destId="{589AFF30-EA1C-4DDA-9E9B-3A9815F3A140}" srcOrd="0" destOrd="0" presId="urn:microsoft.com/office/officeart/2005/8/layout/vList2"/>
    <dgm:cxn modelId="{0F0E384D-4A17-49A1-90FF-A38ECD630F48}" type="presOf" srcId="{514A3ACF-2823-484D-BEDF-BDCE92057DC4}" destId="{60BC1C36-887D-4AE0-AEDB-793D46390047}" srcOrd="0" destOrd="0" presId="urn:microsoft.com/office/officeart/2005/8/layout/vList2"/>
    <dgm:cxn modelId="{9F353F96-824E-48CC-B41B-44466DE38996}" srcId="{27ABACE6-EF53-44A8-87D6-358A843E3B34}" destId="{74967126-E08B-4082-9372-BBFB87E3B1B6}" srcOrd="1" destOrd="0" parTransId="{58037B99-B78B-4BFE-89B4-A9D52EF57BB4}" sibTransId="{36D662D7-7D6D-43E5-BCD5-FC67FBB4369D}"/>
    <dgm:cxn modelId="{8A0E33BB-2451-41AD-BC9A-ED95325CCB97}" type="presOf" srcId="{74967126-E08B-4082-9372-BBFB87E3B1B6}" destId="{FB5A7746-D38A-466C-A43C-593B7DCD374E}" srcOrd="0" destOrd="0" presId="urn:microsoft.com/office/officeart/2005/8/layout/vList2"/>
    <dgm:cxn modelId="{729DF3D8-3E2E-44E3-940D-1FD25A7BE16E}" srcId="{27ABACE6-EF53-44A8-87D6-358A843E3B34}" destId="{514A3ACF-2823-484D-BEDF-BDCE92057DC4}" srcOrd="0" destOrd="0" parTransId="{B8CBFA51-C8C8-4F5E-AA32-BAE30B04A2F9}" sibTransId="{922B16A6-3152-4C1E-986F-1BFF6AD4144F}"/>
    <dgm:cxn modelId="{EBF4E928-943B-47B8-9144-E6045C0501BE}" type="presParOf" srcId="{589AFF30-EA1C-4DDA-9E9B-3A9815F3A140}" destId="{60BC1C36-887D-4AE0-AEDB-793D46390047}" srcOrd="0" destOrd="0" presId="urn:microsoft.com/office/officeart/2005/8/layout/vList2"/>
    <dgm:cxn modelId="{3ABE24A6-67F8-4D2D-8C18-09C0C166F1A3}" type="presParOf" srcId="{589AFF30-EA1C-4DDA-9E9B-3A9815F3A140}" destId="{05CBCF0D-1BDD-4C27-BB82-82D580DF1F20}" srcOrd="1" destOrd="0" presId="urn:microsoft.com/office/officeart/2005/8/layout/vList2"/>
    <dgm:cxn modelId="{CB7BFC46-E276-45D6-A3BD-23CA99829AA8}" type="presParOf" srcId="{589AFF30-EA1C-4DDA-9E9B-3A9815F3A140}" destId="{FB5A7746-D38A-466C-A43C-593B7DCD374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B1265-DF48-4F10-A4A5-77DE94FA8965}">
      <dsp:nvSpPr>
        <dsp:cNvPr id="0" name=""/>
        <dsp:cNvSpPr/>
      </dsp:nvSpPr>
      <dsp:spPr>
        <a:xfrm rot="10800000">
          <a:off x="2905216" y="3308"/>
          <a:ext cx="10489311" cy="1052689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207" tIns="102870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700" kern="1200"/>
            <a:t>Потенциален брой студенти: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g-BG" sz="2100" kern="1200"/>
            <a:t>равномерно разпределение</a:t>
          </a:r>
        </a:p>
      </dsp:txBody>
      <dsp:txXfrm rot="10800000">
        <a:off x="3168388" y="3308"/>
        <a:ext cx="10226139" cy="1052689"/>
      </dsp:txXfrm>
    </dsp:sp>
    <dsp:sp modelId="{1D3741F2-6C7E-44F4-983D-5D2573E434AA}">
      <dsp:nvSpPr>
        <dsp:cNvPr id="0" name=""/>
        <dsp:cNvSpPr/>
      </dsp:nvSpPr>
      <dsp:spPr>
        <a:xfrm>
          <a:off x="2378872" y="3308"/>
          <a:ext cx="1052689" cy="10526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D89EA-DF3C-4F8A-BA8E-1D3CA082CE19}">
      <dsp:nvSpPr>
        <dsp:cNvPr id="0" name=""/>
        <dsp:cNvSpPr/>
      </dsp:nvSpPr>
      <dsp:spPr>
        <a:xfrm rot="10800000">
          <a:off x="2905216" y="1370233"/>
          <a:ext cx="10489311" cy="1052689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207" tIns="102870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700" kern="1200"/>
            <a:t>Цена на обучението: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g-BG" sz="2100" kern="1200"/>
            <a:t>нормално разпределение</a:t>
          </a:r>
        </a:p>
      </dsp:txBody>
      <dsp:txXfrm rot="10800000">
        <a:off x="3168388" y="1370233"/>
        <a:ext cx="10226139" cy="1052689"/>
      </dsp:txXfrm>
    </dsp:sp>
    <dsp:sp modelId="{5D6FE7C0-C01F-4F79-8530-E8A828CCDAEF}">
      <dsp:nvSpPr>
        <dsp:cNvPr id="0" name=""/>
        <dsp:cNvSpPr/>
      </dsp:nvSpPr>
      <dsp:spPr>
        <a:xfrm>
          <a:off x="2378872" y="1370233"/>
          <a:ext cx="1052689" cy="105268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C7EAD-2D10-454E-A202-55A88370C4E2}">
      <dsp:nvSpPr>
        <dsp:cNvPr id="0" name=""/>
        <dsp:cNvSpPr/>
      </dsp:nvSpPr>
      <dsp:spPr>
        <a:xfrm rot="10800000">
          <a:off x="2905216" y="2737158"/>
          <a:ext cx="10489311" cy="1052689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207" tIns="102870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700" kern="1200"/>
            <a:t>Вероятност студента да завърши обучението: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g-BG" sz="2100" kern="1200"/>
            <a:t>бета разпределение</a:t>
          </a:r>
        </a:p>
      </dsp:txBody>
      <dsp:txXfrm rot="10800000">
        <a:off x="3168388" y="2737158"/>
        <a:ext cx="10226139" cy="1052689"/>
      </dsp:txXfrm>
    </dsp:sp>
    <dsp:sp modelId="{1207ED1C-2F03-4798-9A9D-26B7E272D432}">
      <dsp:nvSpPr>
        <dsp:cNvPr id="0" name=""/>
        <dsp:cNvSpPr/>
      </dsp:nvSpPr>
      <dsp:spPr>
        <a:xfrm>
          <a:off x="2378872" y="2737158"/>
          <a:ext cx="1052689" cy="105268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D762E-2E46-40F2-B7D8-D0C628234E15}">
      <dsp:nvSpPr>
        <dsp:cNvPr id="0" name=""/>
        <dsp:cNvSpPr/>
      </dsp:nvSpPr>
      <dsp:spPr>
        <a:xfrm rot="10800000">
          <a:off x="2905216" y="4104084"/>
          <a:ext cx="10489311" cy="1052689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207" tIns="102870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700" kern="1200"/>
            <a:t>Общи разходи: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g-BG" sz="2100" kern="1200"/>
            <a:t>нормално разпределение</a:t>
          </a:r>
        </a:p>
      </dsp:txBody>
      <dsp:txXfrm rot="10800000">
        <a:off x="3168388" y="4104084"/>
        <a:ext cx="10226139" cy="1052689"/>
      </dsp:txXfrm>
    </dsp:sp>
    <dsp:sp modelId="{79D1AC42-D4DD-4941-BB1E-53F1D8355CC7}">
      <dsp:nvSpPr>
        <dsp:cNvPr id="0" name=""/>
        <dsp:cNvSpPr/>
      </dsp:nvSpPr>
      <dsp:spPr>
        <a:xfrm>
          <a:off x="2378872" y="4104084"/>
          <a:ext cx="1052689" cy="105268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C6630-B229-499F-9E76-6787012497D9}">
      <dsp:nvSpPr>
        <dsp:cNvPr id="0" name=""/>
        <dsp:cNvSpPr/>
      </dsp:nvSpPr>
      <dsp:spPr>
        <a:xfrm rot="10800000">
          <a:off x="2905216" y="5471009"/>
          <a:ext cx="10489311" cy="1052689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207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700" kern="1200"/>
            <a:t>90 % доверителни интервали</a:t>
          </a:r>
        </a:p>
      </dsp:txBody>
      <dsp:txXfrm rot="10800000">
        <a:off x="3168388" y="5471009"/>
        <a:ext cx="10226139" cy="1052689"/>
      </dsp:txXfrm>
    </dsp:sp>
    <dsp:sp modelId="{6774A4B5-877F-4B76-ACF7-6CECA6AAA177}">
      <dsp:nvSpPr>
        <dsp:cNvPr id="0" name=""/>
        <dsp:cNvSpPr/>
      </dsp:nvSpPr>
      <dsp:spPr>
        <a:xfrm>
          <a:off x="2378872" y="5471009"/>
          <a:ext cx="1052689" cy="1052689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D416F-6186-4A2F-920D-EC6C3A2505ED}">
      <dsp:nvSpPr>
        <dsp:cNvPr id="0" name=""/>
        <dsp:cNvSpPr/>
      </dsp:nvSpPr>
      <dsp:spPr>
        <a:xfrm>
          <a:off x="0" y="538394"/>
          <a:ext cx="6553200" cy="15514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900" kern="1200" dirty="0">
              <a:solidFill>
                <a:schemeClr val="bg1"/>
              </a:solidFill>
            </a:rPr>
            <a:t>Във втората година шансът да не сме на загуба е двоен!</a:t>
          </a:r>
        </a:p>
      </dsp:txBody>
      <dsp:txXfrm>
        <a:off x="75734" y="614128"/>
        <a:ext cx="6401732" cy="1399952"/>
      </dsp:txXfrm>
    </dsp:sp>
    <dsp:sp modelId="{B4781901-C39A-4717-AC16-D7CD69DD2D07}">
      <dsp:nvSpPr>
        <dsp:cNvPr id="0" name=""/>
        <dsp:cNvSpPr/>
      </dsp:nvSpPr>
      <dsp:spPr>
        <a:xfrm>
          <a:off x="0" y="2202134"/>
          <a:ext cx="6553200" cy="15514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900" kern="1200" dirty="0">
              <a:solidFill>
                <a:schemeClr val="bg1"/>
              </a:solidFill>
            </a:rPr>
            <a:t>В 8/10 симулации:</a:t>
          </a:r>
        </a:p>
      </dsp:txBody>
      <dsp:txXfrm>
        <a:off x="75734" y="2277868"/>
        <a:ext cx="6401732" cy="1399952"/>
      </dsp:txXfrm>
    </dsp:sp>
    <dsp:sp modelId="{A851C115-700E-4488-A55E-3D62499E4B9B}">
      <dsp:nvSpPr>
        <dsp:cNvPr id="0" name=""/>
        <dsp:cNvSpPr/>
      </dsp:nvSpPr>
      <dsp:spPr>
        <a:xfrm>
          <a:off x="0" y="3753554"/>
          <a:ext cx="6553200" cy="3632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64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g-BG" sz="3000" kern="1200" dirty="0">
              <a:solidFill>
                <a:schemeClr val="bg1"/>
              </a:solidFill>
            </a:rPr>
            <a:t>Счетоводна загуба – 26 000 лв.</a:t>
          </a: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g-BG" sz="3000" kern="1200" dirty="0">
              <a:solidFill>
                <a:schemeClr val="bg1"/>
              </a:solidFill>
            </a:rPr>
            <a:t>Приходи – 49 000 лв.</a:t>
          </a: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g-BG" sz="3000" kern="1200" dirty="0">
              <a:solidFill>
                <a:schemeClr val="bg1"/>
              </a:solidFill>
            </a:rPr>
            <a:t>Разходи – 75 000 лв.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g-BG" sz="3000" kern="1200" dirty="0">
              <a:solidFill>
                <a:schemeClr val="bg1"/>
              </a:solidFill>
            </a:rPr>
            <a:t>Обучени студенти – 20</a:t>
          </a: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g-BG" sz="3000" kern="1200" dirty="0">
              <a:solidFill>
                <a:schemeClr val="bg1"/>
              </a:solidFill>
            </a:rPr>
            <a:t>Общ брой – 63</a:t>
          </a: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g-BG" sz="3000" kern="1200" dirty="0">
              <a:solidFill>
                <a:schemeClr val="bg1"/>
              </a:solidFill>
            </a:rPr>
            <a:t>Процент завършили – 32 %</a:t>
          </a: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g-BG" sz="3000" kern="1200" dirty="0">
              <a:solidFill>
                <a:schemeClr val="bg1"/>
              </a:solidFill>
            </a:rPr>
            <a:t>Средна цена на курса – 776 лв.</a:t>
          </a:r>
        </a:p>
      </dsp:txBody>
      <dsp:txXfrm>
        <a:off x="0" y="3753554"/>
        <a:ext cx="6553200" cy="36328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C1C36-887D-4AE0-AEDB-793D46390047}">
      <dsp:nvSpPr>
        <dsp:cNvPr id="0" name=""/>
        <dsp:cNvSpPr/>
      </dsp:nvSpPr>
      <dsp:spPr>
        <a:xfrm>
          <a:off x="0" y="301144"/>
          <a:ext cx="986451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 dirty="0"/>
            <a:t>Правим същите допускания като за втората година + увеличаване на разходите</a:t>
          </a:r>
        </a:p>
      </dsp:txBody>
      <dsp:txXfrm>
        <a:off x="25759" y="326903"/>
        <a:ext cx="9812995" cy="476152"/>
      </dsp:txXfrm>
    </dsp:sp>
    <dsp:sp modelId="{FB5A7746-D38A-466C-A43C-593B7DCD374E}">
      <dsp:nvSpPr>
        <dsp:cNvPr id="0" name=""/>
        <dsp:cNvSpPr/>
      </dsp:nvSpPr>
      <dsp:spPr>
        <a:xfrm>
          <a:off x="0" y="892175"/>
          <a:ext cx="9864513" cy="52767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 dirty="0"/>
            <a:t>Вече имаме 30 % шанс да сме на нула или печалба!</a:t>
          </a:r>
        </a:p>
      </dsp:txBody>
      <dsp:txXfrm>
        <a:off x="25759" y="917934"/>
        <a:ext cx="9812995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3.sv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9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1.sv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2.png"/><Relationship Id="rId9" Type="http://schemas.microsoft.com/office/2007/relationships/diagramDrawing" Target="../diagrams/drawing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6.sv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63.png"/><Relationship Id="rId9" Type="http://schemas.microsoft.com/office/2007/relationships/diagramDrawing" Target="../diagrams/drawing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73748" y="6262674"/>
            <a:ext cx="7913921" cy="278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7"/>
              </a:lnSpc>
            </a:pPr>
            <a:r>
              <a:rPr lang="en-US" sz="3030" dirty="0">
                <a:solidFill>
                  <a:srgbClr val="56AEFF"/>
                </a:solidFill>
                <a:latin typeface="DM Sans Italics"/>
              </a:rPr>
              <a:t>Кирил Танев, 701322</a:t>
            </a:r>
          </a:p>
          <a:p>
            <a:pPr>
              <a:lnSpc>
                <a:spcPts val="3727"/>
              </a:lnSpc>
            </a:pPr>
            <a:r>
              <a:rPr lang="en-US" sz="3030" dirty="0">
                <a:solidFill>
                  <a:srgbClr val="56AEFF"/>
                </a:solidFill>
                <a:latin typeface="DM Sans Italics"/>
              </a:rPr>
              <a:t>Васил Ценков, 2993</a:t>
            </a:r>
          </a:p>
          <a:p>
            <a:pPr>
              <a:lnSpc>
                <a:spcPts val="3727"/>
              </a:lnSpc>
            </a:pPr>
            <a:r>
              <a:rPr lang="en-US" sz="3030" dirty="0">
                <a:solidFill>
                  <a:srgbClr val="56AEFF"/>
                </a:solidFill>
                <a:latin typeface="DM Sans Italics"/>
              </a:rPr>
              <a:t>Денис Сливаров, 701285 </a:t>
            </a:r>
          </a:p>
          <a:p>
            <a:pPr>
              <a:lnSpc>
                <a:spcPts val="3727"/>
              </a:lnSpc>
            </a:pPr>
            <a:r>
              <a:rPr lang="en-US" sz="3030" dirty="0">
                <a:solidFill>
                  <a:srgbClr val="56AEFF"/>
                </a:solidFill>
                <a:latin typeface="DM Sans Italics"/>
              </a:rPr>
              <a:t>Ивайло Ангелов, 701296</a:t>
            </a:r>
          </a:p>
          <a:p>
            <a:pPr>
              <a:lnSpc>
                <a:spcPts val="3727"/>
              </a:lnSpc>
            </a:pPr>
            <a:r>
              <a:rPr lang="en-US" sz="3030" dirty="0">
                <a:solidFill>
                  <a:srgbClr val="56AEFF"/>
                </a:solidFill>
                <a:latin typeface="DM Sans Italics"/>
              </a:rPr>
              <a:t>Андреа Лазарова, 701336</a:t>
            </a:r>
          </a:p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endParaRPr lang="en-US" sz="3030" dirty="0">
              <a:solidFill>
                <a:srgbClr val="56AEFF"/>
              </a:solidFill>
              <a:latin typeface="DM Sans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49020" y="2129755"/>
            <a:ext cx="10959085" cy="173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 dirty="0">
                <a:solidFill>
                  <a:srgbClr val="FFFBFB"/>
                </a:solidFill>
                <a:latin typeface="Now Bold"/>
              </a:rPr>
              <a:t>ВКЛЮЧИ СЕ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323875" y="904979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1" name="TextBox 11"/>
          <p:cNvSpPr txBox="1"/>
          <p:nvPr/>
        </p:nvSpPr>
        <p:spPr>
          <a:xfrm>
            <a:off x="1549020" y="4367139"/>
            <a:ext cx="9659937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56AEFF"/>
                </a:solidFill>
                <a:latin typeface="Now Bold"/>
              </a:rPr>
              <a:t>ПРОФЕСИОНАЛНИ ОБУЧЕНИЯ ЗА ВСЕКИ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4471" y="-611137"/>
            <a:ext cx="15134786" cy="15885749"/>
          </a:xfrm>
          <a:custGeom>
            <a:avLst/>
            <a:gdLst/>
            <a:ahLst/>
            <a:cxnLst/>
            <a:rect l="l" t="t" r="r" b="b"/>
            <a:pathLst>
              <a:path w="15134786" h="15885749">
                <a:moveTo>
                  <a:pt x="0" y="0"/>
                </a:moveTo>
                <a:lnTo>
                  <a:pt x="15134786" y="0"/>
                </a:lnTo>
                <a:lnTo>
                  <a:pt x="15134786" y="15885749"/>
                </a:lnTo>
                <a:lnTo>
                  <a:pt x="0" y="15885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-3358218" y="-3254671"/>
            <a:ext cx="13832787" cy="14519147"/>
          </a:xfrm>
          <a:custGeom>
            <a:avLst/>
            <a:gdLst/>
            <a:ahLst/>
            <a:cxnLst/>
            <a:rect l="l" t="t" r="r" b="b"/>
            <a:pathLst>
              <a:path w="13832787" h="14519147">
                <a:moveTo>
                  <a:pt x="0" y="0"/>
                </a:moveTo>
                <a:lnTo>
                  <a:pt x="13832787" y="0"/>
                </a:lnTo>
                <a:lnTo>
                  <a:pt x="13832787" y="14519147"/>
                </a:lnTo>
                <a:lnTo>
                  <a:pt x="0" y="1451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4" name="Group 4"/>
          <p:cNvGrpSpPr/>
          <p:nvPr/>
        </p:nvGrpSpPr>
        <p:grpSpPr>
          <a:xfrm>
            <a:off x="2755746" y="2715295"/>
            <a:ext cx="12776509" cy="4856409"/>
            <a:chOff x="0" y="0"/>
            <a:chExt cx="3365006" cy="12790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65006" cy="1279054"/>
            </a:xfrm>
            <a:custGeom>
              <a:avLst/>
              <a:gdLst/>
              <a:ahLst/>
              <a:cxnLst/>
              <a:rect l="l" t="t" r="r" b="b"/>
              <a:pathLst>
                <a:path w="3365006" h="1279054">
                  <a:moveTo>
                    <a:pt x="0" y="0"/>
                  </a:moveTo>
                  <a:lnTo>
                    <a:pt x="3365006" y="0"/>
                  </a:lnTo>
                  <a:lnTo>
                    <a:pt x="3365006" y="1279054"/>
                  </a:lnTo>
                  <a:lnTo>
                    <a:pt x="0" y="1279054"/>
                  </a:lnTo>
                  <a:close/>
                </a:path>
              </a:pathLst>
            </a:custGeom>
            <a:solidFill>
              <a:srgbClr val="084C6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365006" cy="1307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90153" y="3623237"/>
            <a:ext cx="11727811" cy="117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3"/>
              </a:lnSpc>
            </a:pPr>
            <a:r>
              <a:rPr lang="en-US" sz="7736" dirty="0">
                <a:solidFill>
                  <a:srgbClr val="FFFFFF"/>
                </a:solidFill>
                <a:latin typeface="Now Bold"/>
              </a:rPr>
              <a:t>ФИНАНСОВ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0153" y="4772164"/>
            <a:ext cx="11727811" cy="187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08"/>
              </a:lnSpc>
            </a:pPr>
            <a:r>
              <a:rPr lang="en-US" sz="12173" dirty="0">
                <a:solidFill>
                  <a:srgbClr val="0ABFFF"/>
                </a:solidFill>
                <a:latin typeface="Now Bold"/>
              </a:rPr>
              <a:t>АНАЛИЗ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D406-D587-AE0C-8BF8-B8330164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00100"/>
            <a:ext cx="17221200" cy="1143000"/>
          </a:xfrm>
        </p:spPr>
        <p:txBody>
          <a:bodyPr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Използваме „Монте Карло“ симулация със следните допускания: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5A0B91D-8B93-0B14-6CDC-B889BAF23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864121"/>
              </p:ext>
            </p:extLst>
          </p:nvPr>
        </p:nvGraphicFramePr>
        <p:xfrm>
          <a:off x="1181100" y="2552700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630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1589" y="2167698"/>
            <a:ext cx="5875493" cy="801876"/>
            <a:chOff x="0" y="0"/>
            <a:chExt cx="1910502" cy="260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0502" cy="260742"/>
            </a:xfrm>
            <a:custGeom>
              <a:avLst/>
              <a:gdLst/>
              <a:ahLst/>
              <a:cxnLst/>
              <a:rect l="l" t="t" r="r" b="b"/>
              <a:pathLst>
                <a:path w="1910502" h="260742">
                  <a:moveTo>
                    <a:pt x="15812" y="0"/>
                  </a:moveTo>
                  <a:lnTo>
                    <a:pt x="1894690" y="0"/>
                  </a:lnTo>
                  <a:cubicBezTo>
                    <a:pt x="1898884" y="0"/>
                    <a:pt x="1902905" y="1666"/>
                    <a:pt x="1905870" y="4631"/>
                  </a:cubicBezTo>
                  <a:cubicBezTo>
                    <a:pt x="1908836" y="7597"/>
                    <a:pt x="1910502" y="11618"/>
                    <a:pt x="1910502" y="15812"/>
                  </a:cubicBezTo>
                  <a:lnTo>
                    <a:pt x="1910502" y="244930"/>
                  </a:lnTo>
                  <a:cubicBezTo>
                    <a:pt x="1910502" y="253662"/>
                    <a:pt x="1903423" y="260742"/>
                    <a:pt x="1894690" y="260742"/>
                  </a:cubicBezTo>
                  <a:lnTo>
                    <a:pt x="15812" y="260742"/>
                  </a:lnTo>
                  <a:cubicBezTo>
                    <a:pt x="11618" y="260742"/>
                    <a:pt x="7597" y="259076"/>
                    <a:pt x="4631" y="256111"/>
                  </a:cubicBezTo>
                  <a:cubicBezTo>
                    <a:pt x="1666" y="253145"/>
                    <a:pt x="0" y="249123"/>
                    <a:pt x="0" y="244930"/>
                  </a:cubicBezTo>
                  <a:lnTo>
                    <a:pt x="0" y="15812"/>
                  </a:lnTo>
                  <a:cubicBezTo>
                    <a:pt x="0" y="11618"/>
                    <a:pt x="1666" y="7597"/>
                    <a:pt x="4631" y="4631"/>
                  </a:cubicBezTo>
                  <a:cubicBezTo>
                    <a:pt x="7597" y="1666"/>
                    <a:pt x="11618" y="0"/>
                    <a:pt x="15812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10502" cy="2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28023" y="-830277"/>
            <a:ext cx="1652680" cy="2314575"/>
            <a:chOff x="0" y="0"/>
            <a:chExt cx="435274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bg-B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420931" y="-830277"/>
            <a:ext cx="10589798" cy="2314575"/>
            <a:chOff x="0" y="0"/>
            <a:chExt cx="2789082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9082" cy="609600"/>
            </a:xfrm>
            <a:custGeom>
              <a:avLst/>
              <a:gdLst/>
              <a:ahLst/>
              <a:cxnLst/>
              <a:rect l="l" t="t" r="r" b="b"/>
              <a:pathLst>
                <a:path w="2789082" h="609600">
                  <a:moveTo>
                    <a:pt x="203200" y="0"/>
                  </a:moveTo>
                  <a:lnTo>
                    <a:pt x="2789082" y="0"/>
                  </a:lnTo>
                  <a:lnTo>
                    <a:pt x="25858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bg-B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76200"/>
              <a:ext cx="2585882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56745" y="-9566"/>
            <a:ext cx="1066666" cy="1493864"/>
            <a:chOff x="0" y="0"/>
            <a:chExt cx="435274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bg-B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5928252" y="176763"/>
            <a:ext cx="2163732" cy="1121207"/>
          </a:xfrm>
          <a:custGeom>
            <a:avLst/>
            <a:gdLst/>
            <a:ahLst/>
            <a:cxnLst/>
            <a:rect l="l" t="t" r="r" b="b"/>
            <a:pathLst>
              <a:path w="2163732" h="1121207">
                <a:moveTo>
                  <a:pt x="0" y="0"/>
                </a:moveTo>
                <a:lnTo>
                  <a:pt x="2163732" y="0"/>
                </a:lnTo>
                <a:lnTo>
                  <a:pt x="2163732" y="1121206"/>
                </a:lnTo>
                <a:lnTo>
                  <a:pt x="0" y="1121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5" name="Freeform 15"/>
          <p:cNvSpPr/>
          <p:nvPr/>
        </p:nvSpPr>
        <p:spPr>
          <a:xfrm>
            <a:off x="7010118" y="2146734"/>
            <a:ext cx="10941412" cy="6662880"/>
          </a:xfrm>
          <a:custGeom>
            <a:avLst/>
            <a:gdLst/>
            <a:ahLst/>
            <a:cxnLst/>
            <a:rect l="l" t="t" r="r" b="b"/>
            <a:pathLst>
              <a:path w="10941412" h="6662880">
                <a:moveTo>
                  <a:pt x="0" y="0"/>
                </a:moveTo>
                <a:lnTo>
                  <a:pt x="10941412" y="0"/>
                </a:lnTo>
                <a:lnTo>
                  <a:pt x="10941412" y="6662880"/>
                </a:lnTo>
                <a:lnTo>
                  <a:pt x="0" y="666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569E"/>
            </a:solidFill>
            <a:prstDash val="solid"/>
            <a:miter/>
          </a:ln>
        </p:spPr>
        <p:txBody>
          <a:bodyPr/>
          <a:lstStyle/>
          <a:p>
            <a:endParaRPr lang="bg-BG"/>
          </a:p>
        </p:txBody>
      </p:sp>
      <p:grpSp>
        <p:nvGrpSpPr>
          <p:cNvPr id="16" name="Group 16"/>
          <p:cNvGrpSpPr/>
          <p:nvPr/>
        </p:nvGrpSpPr>
        <p:grpSpPr>
          <a:xfrm>
            <a:off x="3099591" y="2674885"/>
            <a:ext cx="1089616" cy="953609"/>
            <a:chOff x="0" y="0"/>
            <a:chExt cx="812800" cy="7113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711345"/>
            </a:xfrm>
            <a:custGeom>
              <a:avLst/>
              <a:gdLst/>
              <a:ahLst/>
              <a:cxnLst/>
              <a:rect l="l" t="t" r="r" b="b"/>
              <a:pathLst>
                <a:path w="812800" h="711345">
                  <a:moveTo>
                    <a:pt x="406400" y="711345"/>
                  </a:moveTo>
                  <a:lnTo>
                    <a:pt x="0" y="304945"/>
                  </a:lnTo>
                  <a:lnTo>
                    <a:pt x="203200" y="304945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304945"/>
                  </a:lnTo>
                  <a:lnTo>
                    <a:pt x="812800" y="304945"/>
                  </a:lnTo>
                  <a:lnTo>
                    <a:pt x="406400" y="711345"/>
                  </a:ln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3200" y="-38100"/>
              <a:ext cx="406400" cy="647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87149" y="419100"/>
            <a:ext cx="56248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dirty="0">
                <a:solidFill>
                  <a:srgbClr val="FFFFFF"/>
                </a:solidFill>
                <a:latin typeface="Now Bold"/>
              </a:rPr>
              <a:t>ПЪРВА ГОДИНА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21589" y="3628494"/>
            <a:ext cx="5875493" cy="801876"/>
            <a:chOff x="0" y="0"/>
            <a:chExt cx="1910502" cy="2607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0502" cy="260742"/>
            </a:xfrm>
            <a:custGeom>
              <a:avLst/>
              <a:gdLst/>
              <a:ahLst/>
              <a:cxnLst/>
              <a:rect l="l" t="t" r="r" b="b"/>
              <a:pathLst>
                <a:path w="1910502" h="260742">
                  <a:moveTo>
                    <a:pt x="15812" y="0"/>
                  </a:moveTo>
                  <a:lnTo>
                    <a:pt x="1894690" y="0"/>
                  </a:lnTo>
                  <a:cubicBezTo>
                    <a:pt x="1898884" y="0"/>
                    <a:pt x="1902905" y="1666"/>
                    <a:pt x="1905870" y="4631"/>
                  </a:cubicBezTo>
                  <a:cubicBezTo>
                    <a:pt x="1908836" y="7597"/>
                    <a:pt x="1910502" y="11618"/>
                    <a:pt x="1910502" y="15812"/>
                  </a:cubicBezTo>
                  <a:lnTo>
                    <a:pt x="1910502" y="244930"/>
                  </a:lnTo>
                  <a:cubicBezTo>
                    <a:pt x="1910502" y="253662"/>
                    <a:pt x="1903423" y="260742"/>
                    <a:pt x="1894690" y="260742"/>
                  </a:cubicBezTo>
                  <a:lnTo>
                    <a:pt x="15812" y="260742"/>
                  </a:lnTo>
                  <a:cubicBezTo>
                    <a:pt x="11618" y="260742"/>
                    <a:pt x="7597" y="259076"/>
                    <a:pt x="4631" y="256111"/>
                  </a:cubicBezTo>
                  <a:cubicBezTo>
                    <a:pt x="1666" y="253145"/>
                    <a:pt x="0" y="249123"/>
                    <a:pt x="0" y="244930"/>
                  </a:cubicBezTo>
                  <a:lnTo>
                    <a:pt x="0" y="15812"/>
                  </a:lnTo>
                  <a:cubicBezTo>
                    <a:pt x="0" y="11618"/>
                    <a:pt x="1666" y="7597"/>
                    <a:pt x="4631" y="4631"/>
                  </a:cubicBezTo>
                  <a:cubicBezTo>
                    <a:pt x="7597" y="1666"/>
                    <a:pt x="11618" y="0"/>
                    <a:pt x="15812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910502" cy="2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099591" y="4135681"/>
            <a:ext cx="1089616" cy="953609"/>
            <a:chOff x="0" y="0"/>
            <a:chExt cx="812800" cy="7113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345"/>
            </a:xfrm>
            <a:custGeom>
              <a:avLst/>
              <a:gdLst/>
              <a:ahLst/>
              <a:cxnLst/>
              <a:rect l="l" t="t" r="r" b="b"/>
              <a:pathLst>
                <a:path w="812800" h="711345">
                  <a:moveTo>
                    <a:pt x="406400" y="711345"/>
                  </a:moveTo>
                  <a:lnTo>
                    <a:pt x="0" y="304945"/>
                  </a:lnTo>
                  <a:lnTo>
                    <a:pt x="203200" y="304945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304945"/>
                  </a:lnTo>
                  <a:lnTo>
                    <a:pt x="812800" y="304945"/>
                  </a:lnTo>
                  <a:lnTo>
                    <a:pt x="406400" y="711345"/>
                  </a:ln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3200" y="-38100"/>
              <a:ext cx="406400" cy="647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21589" y="5089290"/>
            <a:ext cx="5875493" cy="801876"/>
            <a:chOff x="0" y="0"/>
            <a:chExt cx="1910502" cy="2607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0502" cy="260742"/>
            </a:xfrm>
            <a:custGeom>
              <a:avLst/>
              <a:gdLst/>
              <a:ahLst/>
              <a:cxnLst/>
              <a:rect l="l" t="t" r="r" b="b"/>
              <a:pathLst>
                <a:path w="1910502" h="260742">
                  <a:moveTo>
                    <a:pt x="15812" y="0"/>
                  </a:moveTo>
                  <a:lnTo>
                    <a:pt x="1894690" y="0"/>
                  </a:lnTo>
                  <a:cubicBezTo>
                    <a:pt x="1898884" y="0"/>
                    <a:pt x="1902905" y="1666"/>
                    <a:pt x="1905870" y="4631"/>
                  </a:cubicBezTo>
                  <a:cubicBezTo>
                    <a:pt x="1908836" y="7597"/>
                    <a:pt x="1910502" y="11618"/>
                    <a:pt x="1910502" y="15812"/>
                  </a:cubicBezTo>
                  <a:lnTo>
                    <a:pt x="1910502" y="244930"/>
                  </a:lnTo>
                  <a:cubicBezTo>
                    <a:pt x="1910502" y="253662"/>
                    <a:pt x="1903423" y="260742"/>
                    <a:pt x="1894690" y="260742"/>
                  </a:cubicBezTo>
                  <a:lnTo>
                    <a:pt x="15812" y="260742"/>
                  </a:lnTo>
                  <a:cubicBezTo>
                    <a:pt x="11618" y="260742"/>
                    <a:pt x="7597" y="259076"/>
                    <a:pt x="4631" y="256111"/>
                  </a:cubicBezTo>
                  <a:cubicBezTo>
                    <a:pt x="1666" y="253145"/>
                    <a:pt x="0" y="249123"/>
                    <a:pt x="0" y="244930"/>
                  </a:cubicBezTo>
                  <a:lnTo>
                    <a:pt x="0" y="15812"/>
                  </a:lnTo>
                  <a:cubicBezTo>
                    <a:pt x="0" y="11618"/>
                    <a:pt x="1666" y="7597"/>
                    <a:pt x="4631" y="4631"/>
                  </a:cubicBezTo>
                  <a:cubicBezTo>
                    <a:pt x="7597" y="1666"/>
                    <a:pt x="11618" y="0"/>
                    <a:pt x="15812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910502" cy="2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099591" y="5596478"/>
            <a:ext cx="1089616" cy="953609"/>
            <a:chOff x="0" y="0"/>
            <a:chExt cx="812800" cy="71134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711345"/>
            </a:xfrm>
            <a:custGeom>
              <a:avLst/>
              <a:gdLst/>
              <a:ahLst/>
              <a:cxnLst/>
              <a:rect l="l" t="t" r="r" b="b"/>
              <a:pathLst>
                <a:path w="812800" h="711345">
                  <a:moveTo>
                    <a:pt x="406400" y="711345"/>
                  </a:moveTo>
                  <a:lnTo>
                    <a:pt x="0" y="304945"/>
                  </a:lnTo>
                  <a:lnTo>
                    <a:pt x="203200" y="304945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304945"/>
                  </a:lnTo>
                  <a:lnTo>
                    <a:pt x="812800" y="304945"/>
                  </a:lnTo>
                  <a:lnTo>
                    <a:pt x="406400" y="711345"/>
                  </a:ln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03200" y="-38100"/>
              <a:ext cx="406400" cy="647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21589" y="6542353"/>
            <a:ext cx="5875493" cy="809610"/>
            <a:chOff x="0" y="0"/>
            <a:chExt cx="1910502" cy="26325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10502" cy="263256"/>
            </a:xfrm>
            <a:custGeom>
              <a:avLst/>
              <a:gdLst/>
              <a:ahLst/>
              <a:cxnLst/>
              <a:rect l="l" t="t" r="r" b="b"/>
              <a:pathLst>
                <a:path w="1910502" h="263256">
                  <a:moveTo>
                    <a:pt x="15812" y="0"/>
                  </a:moveTo>
                  <a:lnTo>
                    <a:pt x="1894690" y="0"/>
                  </a:lnTo>
                  <a:cubicBezTo>
                    <a:pt x="1898884" y="0"/>
                    <a:pt x="1902905" y="1666"/>
                    <a:pt x="1905870" y="4631"/>
                  </a:cubicBezTo>
                  <a:cubicBezTo>
                    <a:pt x="1908836" y="7597"/>
                    <a:pt x="1910502" y="11618"/>
                    <a:pt x="1910502" y="15812"/>
                  </a:cubicBezTo>
                  <a:lnTo>
                    <a:pt x="1910502" y="247444"/>
                  </a:lnTo>
                  <a:cubicBezTo>
                    <a:pt x="1910502" y="251638"/>
                    <a:pt x="1908836" y="255660"/>
                    <a:pt x="1905870" y="258625"/>
                  </a:cubicBezTo>
                  <a:cubicBezTo>
                    <a:pt x="1902905" y="261591"/>
                    <a:pt x="1898884" y="263256"/>
                    <a:pt x="1894690" y="263256"/>
                  </a:cubicBezTo>
                  <a:lnTo>
                    <a:pt x="15812" y="263256"/>
                  </a:lnTo>
                  <a:cubicBezTo>
                    <a:pt x="11618" y="263256"/>
                    <a:pt x="7597" y="261591"/>
                    <a:pt x="4631" y="258625"/>
                  </a:cubicBezTo>
                  <a:cubicBezTo>
                    <a:pt x="1666" y="255660"/>
                    <a:pt x="0" y="251638"/>
                    <a:pt x="0" y="247444"/>
                  </a:cubicBezTo>
                  <a:lnTo>
                    <a:pt x="0" y="15812"/>
                  </a:lnTo>
                  <a:cubicBezTo>
                    <a:pt x="0" y="11618"/>
                    <a:pt x="1666" y="7597"/>
                    <a:pt x="4631" y="4631"/>
                  </a:cubicBezTo>
                  <a:cubicBezTo>
                    <a:pt x="7597" y="1666"/>
                    <a:pt x="11618" y="0"/>
                    <a:pt x="15812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1910502" cy="291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099591" y="7057274"/>
            <a:ext cx="1089616" cy="953609"/>
            <a:chOff x="0" y="0"/>
            <a:chExt cx="812800" cy="71134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711345"/>
            </a:xfrm>
            <a:custGeom>
              <a:avLst/>
              <a:gdLst/>
              <a:ahLst/>
              <a:cxnLst/>
              <a:rect l="l" t="t" r="r" b="b"/>
              <a:pathLst>
                <a:path w="812800" h="711345">
                  <a:moveTo>
                    <a:pt x="406400" y="711345"/>
                  </a:moveTo>
                  <a:lnTo>
                    <a:pt x="0" y="304945"/>
                  </a:lnTo>
                  <a:lnTo>
                    <a:pt x="203200" y="304945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304945"/>
                  </a:lnTo>
                  <a:lnTo>
                    <a:pt x="812800" y="304945"/>
                  </a:lnTo>
                  <a:lnTo>
                    <a:pt x="406400" y="711345"/>
                  </a:ln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03200" y="-38100"/>
              <a:ext cx="406400" cy="647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21589" y="8007738"/>
            <a:ext cx="5875493" cy="801876"/>
            <a:chOff x="0" y="0"/>
            <a:chExt cx="1910502" cy="26074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10502" cy="260742"/>
            </a:xfrm>
            <a:custGeom>
              <a:avLst/>
              <a:gdLst/>
              <a:ahLst/>
              <a:cxnLst/>
              <a:rect l="l" t="t" r="r" b="b"/>
              <a:pathLst>
                <a:path w="1910502" h="260742">
                  <a:moveTo>
                    <a:pt x="15812" y="0"/>
                  </a:moveTo>
                  <a:lnTo>
                    <a:pt x="1894690" y="0"/>
                  </a:lnTo>
                  <a:cubicBezTo>
                    <a:pt x="1898884" y="0"/>
                    <a:pt x="1902905" y="1666"/>
                    <a:pt x="1905870" y="4631"/>
                  </a:cubicBezTo>
                  <a:cubicBezTo>
                    <a:pt x="1908836" y="7597"/>
                    <a:pt x="1910502" y="11618"/>
                    <a:pt x="1910502" y="15812"/>
                  </a:cubicBezTo>
                  <a:lnTo>
                    <a:pt x="1910502" y="244930"/>
                  </a:lnTo>
                  <a:cubicBezTo>
                    <a:pt x="1910502" y="253662"/>
                    <a:pt x="1903423" y="260742"/>
                    <a:pt x="1894690" y="260742"/>
                  </a:cubicBezTo>
                  <a:lnTo>
                    <a:pt x="15812" y="260742"/>
                  </a:lnTo>
                  <a:cubicBezTo>
                    <a:pt x="11618" y="260742"/>
                    <a:pt x="7597" y="259076"/>
                    <a:pt x="4631" y="256111"/>
                  </a:cubicBezTo>
                  <a:cubicBezTo>
                    <a:pt x="1666" y="253145"/>
                    <a:pt x="0" y="249123"/>
                    <a:pt x="0" y="244930"/>
                  </a:cubicBezTo>
                  <a:lnTo>
                    <a:pt x="0" y="15812"/>
                  </a:lnTo>
                  <a:cubicBezTo>
                    <a:pt x="0" y="11618"/>
                    <a:pt x="1666" y="7597"/>
                    <a:pt x="4631" y="4631"/>
                  </a:cubicBezTo>
                  <a:cubicBezTo>
                    <a:pt x="7597" y="1666"/>
                    <a:pt x="11618" y="0"/>
                    <a:pt x="15812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1910502" cy="2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821589" y="2228263"/>
            <a:ext cx="5875493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Очакваме в 1/10 от симулациите да завършим счетоводната годината не на загуба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21589" y="3795308"/>
            <a:ext cx="5875493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При загуба, очакваме средно тя да е 40 000 лв. </a:t>
            </a:r>
          </a:p>
          <a:p>
            <a:pPr algn="ctr">
              <a:lnSpc>
                <a:spcPts val="2605"/>
              </a:lnSpc>
              <a:spcBef>
                <a:spcPct val="0"/>
              </a:spcBef>
            </a:pPr>
            <a:endParaRPr lang="en-US" sz="1887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06653" y="5106786"/>
            <a:ext cx="5875493" cy="96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Приходи – 34 000 лв.</a:t>
            </a:r>
          </a:p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Разходи – 74 000 лв.</a:t>
            </a:r>
          </a:p>
          <a:p>
            <a:pPr algn="ctr">
              <a:lnSpc>
                <a:spcPts val="2605"/>
              </a:lnSpc>
              <a:spcBef>
                <a:spcPct val="0"/>
              </a:spcBef>
            </a:pPr>
            <a:endParaRPr lang="en-US" sz="1887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821589" y="6605078"/>
            <a:ext cx="5875493" cy="87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9"/>
              </a:lnSpc>
            </a:pPr>
            <a:r>
              <a:rPr lang="en-US" sz="1687" dirty="0">
                <a:solidFill>
                  <a:srgbClr val="FFFFFF"/>
                </a:solidFill>
                <a:latin typeface="DM Sans"/>
              </a:rPr>
              <a:t>Записани са 50 студента, Цена за курса – 680 лв. </a:t>
            </a:r>
          </a:p>
          <a:p>
            <a:pPr algn="ctr">
              <a:lnSpc>
                <a:spcPts val="2329"/>
              </a:lnSpc>
            </a:pPr>
            <a:r>
              <a:rPr lang="en-US" sz="1687" dirty="0">
                <a:solidFill>
                  <a:srgbClr val="FFFFFF"/>
                </a:solidFill>
                <a:latin typeface="DM Sans"/>
              </a:rPr>
              <a:t>25 % се квалифицират успешно</a:t>
            </a:r>
          </a:p>
          <a:p>
            <a:pPr algn="ctr">
              <a:lnSpc>
                <a:spcPts val="2329"/>
              </a:lnSpc>
              <a:spcBef>
                <a:spcPct val="0"/>
              </a:spcBef>
            </a:pPr>
            <a:endParaRPr lang="en-US" sz="1687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21589" y="8029933"/>
            <a:ext cx="5875493" cy="96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През първата година сме обучили 13 високо търсени специалисти.</a:t>
            </a:r>
          </a:p>
          <a:p>
            <a:pPr algn="ctr">
              <a:lnSpc>
                <a:spcPts val="2605"/>
              </a:lnSpc>
              <a:spcBef>
                <a:spcPct val="0"/>
              </a:spcBef>
            </a:pPr>
            <a:endParaRPr lang="en-US" sz="1887" dirty="0">
              <a:solidFill>
                <a:srgbClr val="FF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4" name="Group 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83531" y="4814560"/>
            <a:ext cx="3837349" cy="5472440"/>
            <a:chOff x="0" y="0"/>
            <a:chExt cx="5116465" cy="7296586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5116465" cy="7296586"/>
              <a:chOff x="0" y="0"/>
              <a:chExt cx="2354580" cy="335786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53310" cy="3357865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3357865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bg-BG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597040" y="430545"/>
              <a:ext cx="3922386" cy="392238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999" r="-25000"/>
                </a:stretch>
              </a:blipFill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bg-BG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0" y="4814560"/>
            <a:ext cx="3837349" cy="5472440"/>
            <a:chOff x="0" y="0"/>
            <a:chExt cx="5116465" cy="7296586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5116465" cy="7296586"/>
              <a:chOff x="0" y="0"/>
              <a:chExt cx="2354580" cy="335786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353310" cy="3357865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3357865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bg-BG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597040" y="430545"/>
              <a:ext cx="3922386" cy="392238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bg-BG"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2667827" y="8877101"/>
            <a:ext cx="418275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 dirty="0">
                <a:solidFill>
                  <a:srgbClr val="FFFFFF"/>
                </a:solidFill>
                <a:latin typeface="Lato Italics"/>
              </a:rPr>
              <a:t>Content</a:t>
            </a:r>
          </a:p>
          <a:p>
            <a:pPr algn="ctr">
              <a:lnSpc>
                <a:spcPts val="3750"/>
              </a:lnSpc>
            </a:pPr>
            <a:r>
              <a:rPr lang="en-US" sz="3000" spc="300" dirty="0">
                <a:solidFill>
                  <a:srgbClr val="FFFFFF"/>
                </a:solidFill>
                <a:latin typeface="Lato Italics"/>
              </a:rPr>
              <a:t>Department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67827" y="7753350"/>
            <a:ext cx="4182756" cy="105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NEIL</a:t>
            </a:r>
          </a:p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TRAN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167063" y="4814560"/>
            <a:ext cx="3837349" cy="5472440"/>
            <a:chOff x="0" y="0"/>
            <a:chExt cx="5116465" cy="7296586"/>
          </a:xfrm>
        </p:grpSpPr>
        <p:grpSp>
          <p:nvGrpSpPr>
            <p:cNvPr id="21" name="Group 21"/>
            <p:cNvGrpSpPr/>
            <p:nvPr/>
          </p:nvGrpSpPr>
          <p:grpSpPr>
            <a:xfrm rot="-10800000">
              <a:off x="0" y="0"/>
              <a:ext cx="5116465" cy="7296586"/>
              <a:chOff x="0" y="0"/>
              <a:chExt cx="2354580" cy="335786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353310" cy="3357865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3357865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bg-BG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597040" y="430545"/>
              <a:ext cx="3922386" cy="3922386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046" r="-25046"/>
                </a:stretch>
              </a:blipFill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bg-BG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14007639" y="4814560"/>
            <a:ext cx="3837349" cy="5472440"/>
            <a:chOff x="0" y="0"/>
            <a:chExt cx="5116465" cy="7296586"/>
          </a:xfrm>
        </p:grpSpPr>
        <p:grpSp>
          <p:nvGrpSpPr>
            <p:cNvPr id="27" name="Group 27"/>
            <p:cNvGrpSpPr/>
            <p:nvPr/>
          </p:nvGrpSpPr>
          <p:grpSpPr>
            <a:xfrm rot="-10800000">
              <a:off x="0" y="0"/>
              <a:ext cx="5116465" cy="7296586"/>
              <a:chOff x="0" y="0"/>
              <a:chExt cx="2354580" cy="335786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353310" cy="3357865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3357865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bg-BG"/>
              </a:p>
            </p:txBody>
          </p:sp>
        </p:grp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597040" y="430545"/>
              <a:ext cx="3922386" cy="3922386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046" r="-25046"/>
                </a:stretch>
              </a:blipFill>
            </p:spPr>
            <p:txBody>
              <a:bodyPr/>
              <a:lstStyle/>
              <a:p>
                <a:endParaRPr lang="bg-BG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bg-BG"/>
              </a:p>
            </p:txBody>
          </p:sp>
        </p:grpSp>
      </p:grpSp>
      <p:sp>
        <p:nvSpPr>
          <p:cNvPr id="32" name="TextBox 32"/>
          <p:cNvSpPr txBox="1"/>
          <p:nvPr/>
        </p:nvSpPr>
        <p:spPr>
          <a:xfrm>
            <a:off x="1713490" y="1912196"/>
            <a:ext cx="1486102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051D40"/>
                </a:solidFill>
                <a:latin typeface="Now Bold"/>
              </a:rPr>
              <a:t>НАМИРАНЕ НА ФИНАНСИРАНЕ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-172704" y="8264327"/>
            <a:ext cx="4182756" cy="15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 spc="250" dirty="0">
                <a:solidFill>
                  <a:srgbClr val="FFFFFF"/>
                </a:solidFill>
                <a:latin typeface="Lato Italics"/>
              </a:rPr>
              <a:t>Оперативна програма „развитие на човешките ресурси“</a:t>
            </a:r>
          </a:p>
          <a:p>
            <a:pPr algn="ctr">
              <a:lnSpc>
                <a:spcPts val="3125"/>
              </a:lnSpc>
            </a:pPr>
            <a:endParaRPr lang="en-US" sz="2500" spc="250" dirty="0">
              <a:solidFill>
                <a:srgbClr val="FFFFFF"/>
              </a:solidFill>
              <a:latin typeface="Lato Italic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583531" y="8662789"/>
            <a:ext cx="4182756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 spc="250" dirty="0">
                <a:solidFill>
                  <a:srgbClr val="FFFFFF"/>
                </a:solidFill>
                <a:latin typeface="Lato Italics"/>
              </a:rPr>
              <a:t>Банков заем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295585" y="8662789"/>
            <a:ext cx="4182756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 spc="250" dirty="0">
                <a:solidFill>
                  <a:srgbClr val="FFFFFF"/>
                </a:solidFill>
                <a:latin typeface="Lato Italics"/>
              </a:rPr>
              <a:t>Инвеститори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007639" y="8578652"/>
            <a:ext cx="418275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 spc="250" dirty="0">
                <a:solidFill>
                  <a:srgbClr val="FFFFFF"/>
                </a:solidFill>
                <a:latin typeface="Lato Italics"/>
              </a:rPr>
              <a:t>Партньорства с предприятия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6" name="Group 6"/>
          <p:cNvGrpSpPr/>
          <p:nvPr/>
        </p:nvGrpSpPr>
        <p:grpSpPr>
          <a:xfrm>
            <a:off x="2290722" y="4206681"/>
            <a:ext cx="4297048" cy="4206015"/>
            <a:chOff x="0" y="0"/>
            <a:chExt cx="1131733" cy="1107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3607" y="4206681"/>
            <a:ext cx="4297048" cy="4206015"/>
            <a:chOff x="0" y="0"/>
            <a:chExt cx="113173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00230" y="4206681"/>
            <a:ext cx="4297048" cy="4206015"/>
            <a:chOff x="0" y="0"/>
            <a:chExt cx="1131733" cy="1107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6" name="Freeform 16"/>
          <p:cNvSpPr/>
          <p:nvPr/>
        </p:nvSpPr>
        <p:spPr>
          <a:xfrm>
            <a:off x="3728082" y="4615159"/>
            <a:ext cx="1399568" cy="1399568"/>
          </a:xfrm>
          <a:custGeom>
            <a:avLst/>
            <a:gdLst/>
            <a:ahLst/>
            <a:cxnLst/>
            <a:rect l="l" t="t" r="r" b="b"/>
            <a:pathLst>
              <a:path w="1399568" h="1399568">
                <a:moveTo>
                  <a:pt x="0" y="0"/>
                </a:moveTo>
                <a:lnTo>
                  <a:pt x="1399567" y="0"/>
                </a:lnTo>
                <a:lnTo>
                  <a:pt x="1399567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7" name="Freeform 17"/>
          <p:cNvSpPr/>
          <p:nvPr/>
        </p:nvSpPr>
        <p:spPr>
          <a:xfrm>
            <a:off x="8400786" y="4507372"/>
            <a:ext cx="1482689" cy="1507355"/>
          </a:xfrm>
          <a:custGeom>
            <a:avLst/>
            <a:gdLst/>
            <a:ahLst/>
            <a:cxnLst/>
            <a:rect l="l" t="t" r="r" b="b"/>
            <a:pathLst>
              <a:path w="1482689" h="1507355">
                <a:moveTo>
                  <a:pt x="0" y="0"/>
                </a:moveTo>
                <a:lnTo>
                  <a:pt x="1482689" y="0"/>
                </a:lnTo>
                <a:lnTo>
                  <a:pt x="1482689" y="1507355"/>
                </a:lnTo>
                <a:lnTo>
                  <a:pt x="0" y="1507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8" name="Freeform 18"/>
          <p:cNvSpPr/>
          <p:nvPr/>
        </p:nvSpPr>
        <p:spPr>
          <a:xfrm>
            <a:off x="13164076" y="4615159"/>
            <a:ext cx="1399568" cy="1399568"/>
          </a:xfrm>
          <a:custGeom>
            <a:avLst/>
            <a:gdLst/>
            <a:ahLst/>
            <a:cxnLst/>
            <a:rect l="l" t="t" r="r" b="b"/>
            <a:pathLst>
              <a:path w="1399568" h="1399568">
                <a:moveTo>
                  <a:pt x="0" y="0"/>
                </a:moveTo>
                <a:lnTo>
                  <a:pt x="1399568" y="0"/>
                </a:lnTo>
                <a:lnTo>
                  <a:pt x="1399568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bg-BG"/>
          </a:p>
        </p:txBody>
      </p:sp>
      <p:sp>
        <p:nvSpPr>
          <p:cNvPr id="19" name="TextBox 19"/>
          <p:cNvSpPr txBox="1"/>
          <p:nvPr/>
        </p:nvSpPr>
        <p:spPr>
          <a:xfrm>
            <a:off x="5045356" y="1718581"/>
            <a:ext cx="8197288" cy="82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dirty="0">
                <a:solidFill>
                  <a:srgbClr val="FFFFFF"/>
                </a:solidFill>
                <a:latin typeface="Now Bold"/>
              </a:rPr>
              <a:t>ВТОРА ГОДИНА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43721" y="2641730"/>
            <a:ext cx="10596820" cy="3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5"/>
              </a:lnSpc>
              <a:spcBef>
                <a:spcPct val="0"/>
              </a:spcBef>
            </a:pPr>
            <a:r>
              <a:rPr lang="en-US" sz="2344" dirty="0">
                <a:solidFill>
                  <a:srgbClr val="FFFFFF"/>
                </a:solidFill>
                <a:latin typeface="DM Sans"/>
              </a:rPr>
              <a:t>Правим следните допускания за втората година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11792" y="6262377"/>
            <a:ext cx="3432147" cy="118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300" dirty="0">
                <a:solidFill>
                  <a:srgbClr val="0071C9"/>
                </a:solidFill>
                <a:latin typeface="DM Sans Bold"/>
              </a:rPr>
              <a:t>Ще имаме повече записани студенти</a:t>
            </a:r>
          </a:p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endParaRPr lang="en-US" sz="2300" dirty="0">
              <a:solidFill>
                <a:srgbClr val="0071C9"/>
              </a:solidFill>
              <a:latin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946418" y="6262377"/>
            <a:ext cx="2395164" cy="198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300" dirty="0">
                <a:solidFill>
                  <a:srgbClr val="F1945B"/>
                </a:solidFill>
                <a:latin typeface="DM Sans Bold"/>
              </a:rPr>
              <a:t>Ще сме подобрили качеството на обучението</a:t>
            </a:r>
          </a:p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endParaRPr lang="en-US" sz="2300" dirty="0">
              <a:solidFill>
                <a:srgbClr val="F1945B"/>
              </a:solidFill>
              <a:latin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666278" y="6262377"/>
            <a:ext cx="2395164" cy="198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300" dirty="0">
                <a:solidFill>
                  <a:srgbClr val="39B54A"/>
                </a:solidFill>
                <a:latin typeface="DM Sans Bold"/>
              </a:rPr>
              <a:t>Ще сме направили конкретен ценоразпис</a:t>
            </a:r>
          </a:p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endParaRPr lang="en-US" sz="2300" dirty="0">
              <a:solidFill>
                <a:srgbClr val="39B54A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7086600" y="2567450"/>
            <a:ext cx="10785078" cy="6567678"/>
          </a:xfrm>
          <a:custGeom>
            <a:avLst/>
            <a:gdLst/>
            <a:ahLst/>
            <a:cxnLst/>
            <a:rect l="l" t="t" r="r" b="b"/>
            <a:pathLst>
              <a:path w="10785078" h="6567678">
                <a:moveTo>
                  <a:pt x="0" y="0"/>
                </a:moveTo>
                <a:lnTo>
                  <a:pt x="10785077" y="0"/>
                </a:lnTo>
                <a:lnTo>
                  <a:pt x="10785077" y="6567678"/>
                </a:lnTo>
                <a:lnTo>
                  <a:pt x="0" y="6567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11587283" y="1580000"/>
            <a:ext cx="56388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en-US" sz="6426" dirty="0">
                <a:solidFill>
                  <a:srgbClr val="56AEFF"/>
                </a:solidFill>
                <a:latin typeface="Now Bold"/>
              </a:rPr>
              <a:t>ВТОРА ГОДИНА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82BD4A6-ECCB-F310-B8B5-D4661BB250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8263551"/>
              </p:ext>
            </p:extLst>
          </p:nvPr>
        </p:nvGraphicFramePr>
        <p:xfrm>
          <a:off x="168299" y="800100"/>
          <a:ext cx="6553200" cy="79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248" y="1894018"/>
            <a:ext cx="3035955" cy="1922949"/>
            <a:chOff x="0" y="0"/>
            <a:chExt cx="987185" cy="625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7185" cy="625275"/>
            </a:xfrm>
            <a:custGeom>
              <a:avLst/>
              <a:gdLst/>
              <a:ahLst/>
              <a:cxnLst/>
              <a:rect l="l" t="t" r="r" b="b"/>
              <a:pathLst>
                <a:path w="987185" h="625275">
                  <a:moveTo>
                    <a:pt x="30601" y="0"/>
                  </a:moveTo>
                  <a:lnTo>
                    <a:pt x="956584" y="0"/>
                  </a:lnTo>
                  <a:cubicBezTo>
                    <a:pt x="964700" y="0"/>
                    <a:pt x="972483" y="3224"/>
                    <a:pt x="978222" y="8963"/>
                  </a:cubicBezTo>
                  <a:cubicBezTo>
                    <a:pt x="983961" y="14702"/>
                    <a:pt x="987185" y="22485"/>
                    <a:pt x="987185" y="30601"/>
                  </a:cubicBezTo>
                  <a:lnTo>
                    <a:pt x="987185" y="594674"/>
                  </a:lnTo>
                  <a:cubicBezTo>
                    <a:pt x="987185" y="611574"/>
                    <a:pt x="973484" y="625275"/>
                    <a:pt x="956584" y="625275"/>
                  </a:cubicBezTo>
                  <a:lnTo>
                    <a:pt x="30601" y="625275"/>
                  </a:lnTo>
                  <a:cubicBezTo>
                    <a:pt x="22485" y="625275"/>
                    <a:pt x="14702" y="622051"/>
                    <a:pt x="8963" y="616312"/>
                  </a:cubicBezTo>
                  <a:cubicBezTo>
                    <a:pt x="3224" y="610573"/>
                    <a:pt x="0" y="602790"/>
                    <a:pt x="0" y="594674"/>
                  </a:cubicBezTo>
                  <a:lnTo>
                    <a:pt x="0" y="30601"/>
                  </a:lnTo>
                  <a:cubicBezTo>
                    <a:pt x="0" y="22485"/>
                    <a:pt x="3224" y="14702"/>
                    <a:pt x="8963" y="8963"/>
                  </a:cubicBezTo>
                  <a:cubicBezTo>
                    <a:pt x="14702" y="3224"/>
                    <a:pt x="22485" y="0"/>
                    <a:pt x="30601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7185" cy="653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28023" y="-830277"/>
            <a:ext cx="1652680" cy="2314575"/>
            <a:chOff x="0" y="0"/>
            <a:chExt cx="435274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bg-B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420931" y="-830277"/>
            <a:ext cx="10589798" cy="2314575"/>
            <a:chOff x="0" y="0"/>
            <a:chExt cx="2789082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9082" cy="609600"/>
            </a:xfrm>
            <a:custGeom>
              <a:avLst/>
              <a:gdLst/>
              <a:ahLst/>
              <a:cxnLst/>
              <a:rect l="l" t="t" r="r" b="b"/>
              <a:pathLst>
                <a:path w="2789082" h="609600">
                  <a:moveTo>
                    <a:pt x="203200" y="0"/>
                  </a:moveTo>
                  <a:lnTo>
                    <a:pt x="2789082" y="0"/>
                  </a:lnTo>
                  <a:lnTo>
                    <a:pt x="25858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bg-B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76200"/>
              <a:ext cx="2585882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56745" y="-9566"/>
            <a:ext cx="1066666" cy="1493864"/>
            <a:chOff x="0" y="0"/>
            <a:chExt cx="435274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bg-B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5928252" y="176763"/>
            <a:ext cx="2163732" cy="1121207"/>
          </a:xfrm>
          <a:custGeom>
            <a:avLst/>
            <a:gdLst/>
            <a:ahLst/>
            <a:cxnLst/>
            <a:rect l="l" t="t" r="r" b="b"/>
            <a:pathLst>
              <a:path w="2163732" h="1121207">
                <a:moveTo>
                  <a:pt x="0" y="0"/>
                </a:moveTo>
                <a:lnTo>
                  <a:pt x="2163732" y="0"/>
                </a:lnTo>
                <a:lnTo>
                  <a:pt x="2163732" y="1121206"/>
                </a:lnTo>
                <a:lnTo>
                  <a:pt x="0" y="1121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15" name="Group 15"/>
          <p:cNvGrpSpPr/>
          <p:nvPr/>
        </p:nvGrpSpPr>
        <p:grpSpPr>
          <a:xfrm>
            <a:off x="4394055" y="1894018"/>
            <a:ext cx="3035955" cy="1922949"/>
            <a:chOff x="0" y="0"/>
            <a:chExt cx="987185" cy="6252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87185" cy="625275"/>
            </a:xfrm>
            <a:custGeom>
              <a:avLst/>
              <a:gdLst/>
              <a:ahLst/>
              <a:cxnLst/>
              <a:rect l="l" t="t" r="r" b="b"/>
              <a:pathLst>
                <a:path w="987185" h="625275">
                  <a:moveTo>
                    <a:pt x="30601" y="0"/>
                  </a:moveTo>
                  <a:lnTo>
                    <a:pt x="956584" y="0"/>
                  </a:lnTo>
                  <a:cubicBezTo>
                    <a:pt x="964700" y="0"/>
                    <a:pt x="972483" y="3224"/>
                    <a:pt x="978222" y="8963"/>
                  </a:cubicBezTo>
                  <a:cubicBezTo>
                    <a:pt x="983961" y="14702"/>
                    <a:pt x="987185" y="22485"/>
                    <a:pt x="987185" y="30601"/>
                  </a:cubicBezTo>
                  <a:lnTo>
                    <a:pt x="987185" y="594674"/>
                  </a:lnTo>
                  <a:cubicBezTo>
                    <a:pt x="987185" y="611574"/>
                    <a:pt x="973484" y="625275"/>
                    <a:pt x="956584" y="625275"/>
                  </a:cubicBezTo>
                  <a:lnTo>
                    <a:pt x="30601" y="625275"/>
                  </a:lnTo>
                  <a:cubicBezTo>
                    <a:pt x="22485" y="625275"/>
                    <a:pt x="14702" y="622051"/>
                    <a:pt x="8963" y="616312"/>
                  </a:cubicBezTo>
                  <a:cubicBezTo>
                    <a:pt x="3224" y="610573"/>
                    <a:pt x="0" y="602790"/>
                    <a:pt x="0" y="594674"/>
                  </a:cubicBezTo>
                  <a:lnTo>
                    <a:pt x="0" y="30601"/>
                  </a:lnTo>
                  <a:cubicBezTo>
                    <a:pt x="0" y="22485"/>
                    <a:pt x="3224" y="14702"/>
                    <a:pt x="8963" y="8963"/>
                  </a:cubicBezTo>
                  <a:cubicBezTo>
                    <a:pt x="14702" y="3224"/>
                    <a:pt x="22485" y="0"/>
                    <a:pt x="30601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987185" cy="653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009650" y="2766060"/>
            <a:ext cx="0" cy="6492240"/>
          </a:xfrm>
          <a:prstGeom prst="line">
            <a:avLst/>
          </a:prstGeom>
          <a:ln w="38100" cap="flat">
            <a:solidFill>
              <a:srgbClr val="00569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19" name="AutoShape 19"/>
          <p:cNvSpPr/>
          <p:nvPr/>
        </p:nvSpPr>
        <p:spPr>
          <a:xfrm>
            <a:off x="5025943" y="2766060"/>
            <a:ext cx="0" cy="6492240"/>
          </a:xfrm>
          <a:prstGeom prst="line">
            <a:avLst/>
          </a:prstGeom>
          <a:ln w="38100" cap="flat">
            <a:solidFill>
              <a:srgbClr val="00569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grpSp>
        <p:nvGrpSpPr>
          <p:cNvPr id="20" name="Group 20"/>
          <p:cNvGrpSpPr/>
          <p:nvPr/>
        </p:nvGrpSpPr>
        <p:grpSpPr>
          <a:xfrm>
            <a:off x="1673373" y="4749455"/>
            <a:ext cx="1863831" cy="1386991"/>
            <a:chOff x="0" y="0"/>
            <a:chExt cx="606052" cy="451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6052" cy="451000"/>
            </a:xfrm>
            <a:custGeom>
              <a:avLst/>
              <a:gdLst/>
              <a:ahLst/>
              <a:cxnLst/>
              <a:rect l="l" t="t" r="r" b="b"/>
              <a:pathLst>
                <a:path w="606052" h="451000">
                  <a:moveTo>
                    <a:pt x="49845" y="0"/>
                  </a:moveTo>
                  <a:lnTo>
                    <a:pt x="556206" y="0"/>
                  </a:lnTo>
                  <a:cubicBezTo>
                    <a:pt x="583735" y="0"/>
                    <a:pt x="606052" y="22316"/>
                    <a:pt x="606052" y="49845"/>
                  </a:cubicBezTo>
                  <a:lnTo>
                    <a:pt x="606052" y="401155"/>
                  </a:lnTo>
                  <a:cubicBezTo>
                    <a:pt x="606052" y="428684"/>
                    <a:pt x="583735" y="451000"/>
                    <a:pt x="556206" y="451000"/>
                  </a:cubicBezTo>
                  <a:lnTo>
                    <a:pt x="49845" y="451000"/>
                  </a:lnTo>
                  <a:cubicBezTo>
                    <a:pt x="22316" y="451000"/>
                    <a:pt x="0" y="428684"/>
                    <a:pt x="0" y="401155"/>
                  </a:cubicBezTo>
                  <a:lnTo>
                    <a:pt x="0" y="49845"/>
                  </a:lnTo>
                  <a:cubicBezTo>
                    <a:pt x="0" y="22316"/>
                    <a:pt x="22316" y="0"/>
                    <a:pt x="49845" y="0"/>
                  </a:cubicBezTo>
                  <a:close/>
                </a:path>
              </a:pathLst>
            </a:custGeom>
            <a:solidFill>
              <a:srgbClr val="CFF4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606052" cy="47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73373" y="7068933"/>
            <a:ext cx="1863831" cy="1386991"/>
            <a:chOff x="0" y="0"/>
            <a:chExt cx="606052" cy="451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6052" cy="451000"/>
            </a:xfrm>
            <a:custGeom>
              <a:avLst/>
              <a:gdLst/>
              <a:ahLst/>
              <a:cxnLst/>
              <a:rect l="l" t="t" r="r" b="b"/>
              <a:pathLst>
                <a:path w="606052" h="451000">
                  <a:moveTo>
                    <a:pt x="49845" y="0"/>
                  </a:moveTo>
                  <a:lnTo>
                    <a:pt x="556206" y="0"/>
                  </a:lnTo>
                  <a:cubicBezTo>
                    <a:pt x="583735" y="0"/>
                    <a:pt x="606052" y="22316"/>
                    <a:pt x="606052" y="49845"/>
                  </a:cubicBezTo>
                  <a:lnTo>
                    <a:pt x="606052" y="401155"/>
                  </a:lnTo>
                  <a:cubicBezTo>
                    <a:pt x="606052" y="428684"/>
                    <a:pt x="583735" y="451000"/>
                    <a:pt x="556206" y="451000"/>
                  </a:cubicBezTo>
                  <a:lnTo>
                    <a:pt x="49845" y="451000"/>
                  </a:lnTo>
                  <a:cubicBezTo>
                    <a:pt x="22316" y="451000"/>
                    <a:pt x="0" y="428684"/>
                    <a:pt x="0" y="401155"/>
                  </a:cubicBezTo>
                  <a:lnTo>
                    <a:pt x="0" y="49845"/>
                  </a:lnTo>
                  <a:cubicBezTo>
                    <a:pt x="0" y="22316"/>
                    <a:pt x="22316" y="0"/>
                    <a:pt x="49845" y="0"/>
                  </a:cubicBezTo>
                  <a:close/>
                </a:path>
              </a:pathLst>
            </a:custGeom>
            <a:solidFill>
              <a:srgbClr val="CFF4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606052" cy="47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692693" y="4748492"/>
            <a:ext cx="1863831" cy="1386991"/>
            <a:chOff x="0" y="0"/>
            <a:chExt cx="606052" cy="451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6052" cy="451000"/>
            </a:xfrm>
            <a:custGeom>
              <a:avLst/>
              <a:gdLst/>
              <a:ahLst/>
              <a:cxnLst/>
              <a:rect l="l" t="t" r="r" b="b"/>
              <a:pathLst>
                <a:path w="606052" h="451000">
                  <a:moveTo>
                    <a:pt x="49845" y="0"/>
                  </a:moveTo>
                  <a:lnTo>
                    <a:pt x="556206" y="0"/>
                  </a:lnTo>
                  <a:cubicBezTo>
                    <a:pt x="583735" y="0"/>
                    <a:pt x="606052" y="22316"/>
                    <a:pt x="606052" y="49845"/>
                  </a:cubicBezTo>
                  <a:lnTo>
                    <a:pt x="606052" y="401155"/>
                  </a:lnTo>
                  <a:cubicBezTo>
                    <a:pt x="606052" y="428684"/>
                    <a:pt x="583735" y="451000"/>
                    <a:pt x="556206" y="451000"/>
                  </a:cubicBezTo>
                  <a:lnTo>
                    <a:pt x="49845" y="451000"/>
                  </a:lnTo>
                  <a:cubicBezTo>
                    <a:pt x="22316" y="451000"/>
                    <a:pt x="0" y="428684"/>
                    <a:pt x="0" y="401155"/>
                  </a:cubicBezTo>
                  <a:lnTo>
                    <a:pt x="0" y="49845"/>
                  </a:lnTo>
                  <a:cubicBezTo>
                    <a:pt x="0" y="22316"/>
                    <a:pt x="22316" y="0"/>
                    <a:pt x="49845" y="0"/>
                  </a:cubicBezTo>
                  <a:close/>
                </a:path>
              </a:pathLst>
            </a:custGeom>
            <a:solidFill>
              <a:srgbClr val="CFF4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606052" cy="47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692693" y="7193031"/>
            <a:ext cx="1863831" cy="1386991"/>
            <a:chOff x="0" y="0"/>
            <a:chExt cx="606052" cy="451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06052" cy="451000"/>
            </a:xfrm>
            <a:custGeom>
              <a:avLst/>
              <a:gdLst/>
              <a:ahLst/>
              <a:cxnLst/>
              <a:rect l="l" t="t" r="r" b="b"/>
              <a:pathLst>
                <a:path w="606052" h="451000">
                  <a:moveTo>
                    <a:pt x="49845" y="0"/>
                  </a:moveTo>
                  <a:lnTo>
                    <a:pt x="556206" y="0"/>
                  </a:lnTo>
                  <a:cubicBezTo>
                    <a:pt x="583735" y="0"/>
                    <a:pt x="606052" y="22316"/>
                    <a:pt x="606052" y="49845"/>
                  </a:cubicBezTo>
                  <a:lnTo>
                    <a:pt x="606052" y="401155"/>
                  </a:lnTo>
                  <a:cubicBezTo>
                    <a:pt x="606052" y="428684"/>
                    <a:pt x="583735" y="451000"/>
                    <a:pt x="556206" y="451000"/>
                  </a:cubicBezTo>
                  <a:lnTo>
                    <a:pt x="49845" y="451000"/>
                  </a:lnTo>
                  <a:cubicBezTo>
                    <a:pt x="22316" y="451000"/>
                    <a:pt x="0" y="428684"/>
                    <a:pt x="0" y="401155"/>
                  </a:cubicBezTo>
                  <a:lnTo>
                    <a:pt x="0" y="49845"/>
                  </a:lnTo>
                  <a:cubicBezTo>
                    <a:pt x="0" y="22316"/>
                    <a:pt x="22316" y="0"/>
                    <a:pt x="49845" y="0"/>
                  </a:cubicBezTo>
                  <a:close/>
                </a:path>
              </a:pathLst>
            </a:custGeom>
            <a:solidFill>
              <a:srgbClr val="CFF4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606052" cy="47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32" name="AutoShape 32"/>
          <p:cNvSpPr/>
          <p:nvPr/>
        </p:nvSpPr>
        <p:spPr>
          <a:xfrm flipH="1">
            <a:off x="987209" y="5499137"/>
            <a:ext cx="685930" cy="0"/>
          </a:xfrm>
          <a:prstGeom prst="line">
            <a:avLst/>
          </a:prstGeom>
          <a:ln w="38100" cap="flat">
            <a:solidFill>
              <a:srgbClr val="00569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33" name="AutoShape 33"/>
          <p:cNvSpPr/>
          <p:nvPr/>
        </p:nvSpPr>
        <p:spPr>
          <a:xfrm flipH="1">
            <a:off x="987209" y="7781479"/>
            <a:ext cx="685930" cy="0"/>
          </a:xfrm>
          <a:prstGeom prst="line">
            <a:avLst/>
          </a:prstGeom>
          <a:ln w="38100" cap="flat">
            <a:solidFill>
              <a:srgbClr val="00569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34" name="AutoShape 34"/>
          <p:cNvSpPr/>
          <p:nvPr/>
        </p:nvSpPr>
        <p:spPr>
          <a:xfrm flipH="1">
            <a:off x="5006762" y="7886527"/>
            <a:ext cx="685930" cy="0"/>
          </a:xfrm>
          <a:prstGeom prst="line">
            <a:avLst/>
          </a:prstGeom>
          <a:ln w="38100" cap="flat">
            <a:solidFill>
              <a:srgbClr val="00569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35" name="AutoShape 35"/>
          <p:cNvSpPr/>
          <p:nvPr/>
        </p:nvSpPr>
        <p:spPr>
          <a:xfrm flipH="1">
            <a:off x="5025943" y="5518187"/>
            <a:ext cx="685930" cy="0"/>
          </a:xfrm>
          <a:prstGeom prst="line">
            <a:avLst/>
          </a:prstGeom>
          <a:ln w="38100" cap="flat">
            <a:solidFill>
              <a:srgbClr val="00569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36" name="Freeform 36"/>
          <p:cNvSpPr/>
          <p:nvPr/>
        </p:nvSpPr>
        <p:spPr>
          <a:xfrm>
            <a:off x="7922238" y="3816967"/>
            <a:ext cx="9864514" cy="5456965"/>
          </a:xfrm>
          <a:custGeom>
            <a:avLst/>
            <a:gdLst/>
            <a:ahLst/>
            <a:cxnLst/>
            <a:rect l="l" t="t" r="r" b="b"/>
            <a:pathLst>
              <a:path w="9864514" h="5456965">
                <a:moveTo>
                  <a:pt x="0" y="0"/>
                </a:moveTo>
                <a:lnTo>
                  <a:pt x="9864514" y="0"/>
                </a:lnTo>
                <a:lnTo>
                  <a:pt x="9864514" y="5456965"/>
                </a:lnTo>
                <a:lnTo>
                  <a:pt x="0" y="5456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569E"/>
            </a:solidFill>
            <a:prstDash val="solid"/>
            <a:miter/>
          </a:ln>
        </p:spPr>
        <p:txBody>
          <a:bodyPr/>
          <a:lstStyle/>
          <a:p>
            <a:endParaRPr lang="bg-BG"/>
          </a:p>
        </p:txBody>
      </p:sp>
      <p:sp>
        <p:nvSpPr>
          <p:cNvPr id="37" name="TextBox 37"/>
          <p:cNvSpPr txBox="1"/>
          <p:nvPr/>
        </p:nvSpPr>
        <p:spPr>
          <a:xfrm>
            <a:off x="287149" y="498567"/>
            <a:ext cx="56248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dirty="0">
                <a:solidFill>
                  <a:srgbClr val="FFFFFF"/>
                </a:solidFill>
                <a:latin typeface="Now Bold"/>
              </a:rPr>
              <a:t>ТРЕТА ГОДИНА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73140" y="5158764"/>
            <a:ext cx="1863831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 dirty="0">
                <a:solidFill>
                  <a:srgbClr val="000000"/>
                </a:solidFill>
                <a:latin typeface="DM Sans"/>
              </a:rPr>
              <a:t>Приходи  </a:t>
            </a:r>
          </a:p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 dirty="0">
                <a:solidFill>
                  <a:srgbClr val="000000"/>
                </a:solidFill>
                <a:latin typeface="DM Sans"/>
              </a:rPr>
              <a:t>67 000 лв.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87980" y="7450629"/>
            <a:ext cx="1863831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 dirty="0">
                <a:solidFill>
                  <a:srgbClr val="000000"/>
                </a:solidFill>
                <a:latin typeface="DM Sans"/>
              </a:rPr>
              <a:t>Разходи  </a:t>
            </a:r>
          </a:p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 dirty="0">
                <a:solidFill>
                  <a:srgbClr val="000000"/>
                </a:solidFill>
                <a:latin typeface="DM Sans"/>
              </a:rPr>
              <a:t>85 000 лв.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711873" y="4949214"/>
            <a:ext cx="1863831" cy="87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9"/>
              </a:lnSpc>
              <a:spcBef>
                <a:spcPct val="0"/>
              </a:spcBef>
            </a:pPr>
            <a:r>
              <a:rPr lang="en-US" sz="1687" dirty="0">
                <a:solidFill>
                  <a:srgbClr val="000000"/>
                </a:solidFill>
                <a:latin typeface="DM Sans"/>
              </a:rPr>
              <a:t>Общ брой - 86</a:t>
            </a:r>
          </a:p>
          <a:p>
            <a:pPr algn="ctr">
              <a:lnSpc>
                <a:spcPts val="2329"/>
              </a:lnSpc>
              <a:spcBef>
                <a:spcPct val="0"/>
              </a:spcBef>
            </a:pPr>
            <a:r>
              <a:rPr lang="en-US" sz="1687" dirty="0">
                <a:solidFill>
                  <a:srgbClr val="000000"/>
                </a:solidFill>
                <a:latin typeface="DM Sans"/>
              </a:rPr>
              <a:t>Завършили  са 40%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692693" y="7479903"/>
            <a:ext cx="1863831" cy="87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9"/>
              </a:lnSpc>
              <a:spcBef>
                <a:spcPct val="0"/>
              </a:spcBef>
            </a:pPr>
            <a:r>
              <a:rPr lang="en-US" sz="1687" dirty="0">
                <a:solidFill>
                  <a:srgbClr val="000000"/>
                </a:solidFill>
                <a:latin typeface="DM Sans"/>
              </a:rPr>
              <a:t>Средна цена на курса  </a:t>
            </a:r>
          </a:p>
          <a:p>
            <a:pPr algn="ctr">
              <a:lnSpc>
                <a:spcPts val="2329"/>
              </a:lnSpc>
              <a:spcBef>
                <a:spcPct val="0"/>
              </a:spcBef>
            </a:pPr>
            <a:r>
              <a:rPr lang="en-US" sz="1687" dirty="0">
                <a:solidFill>
                  <a:srgbClr val="000000"/>
                </a:solidFill>
                <a:latin typeface="DM Sans"/>
              </a:rPr>
              <a:t>776 лв.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08583" y="2442500"/>
            <a:ext cx="2421285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000" dirty="0">
                <a:solidFill>
                  <a:srgbClr val="FEFFFF"/>
                </a:solidFill>
                <a:latin typeface="DM Sans"/>
              </a:rPr>
              <a:t>Счетоводна загуба </a:t>
            </a:r>
          </a:p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000" dirty="0">
                <a:solidFill>
                  <a:srgbClr val="FEFFFF"/>
                </a:solidFill>
                <a:latin typeface="DM Sans"/>
              </a:rPr>
              <a:t>18 000 лв.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754444" y="2356340"/>
            <a:ext cx="2347615" cy="106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dirty="0">
                <a:solidFill>
                  <a:srgbClr val="FEFFFF"/>
                </a:solidFill>
                <a:latin typeface="DM Sans"/>
              </a:rPr>
              <a:t>Обучени студенти</a:t>
            </a:r>
            <a:r>
              <a:rPr lang="bg-BG" sz="2000" dirty="0">
                <a:solidFill>
                  <a:srgbClr val="FEFFFF"/>
                </a:solidFill>
                <a:latin typeface="DM Sans"/>
              </a:rPr>
              <a:t> за годината</a:t>
            </a:r>
            <a:r>
              <a:rPr lang="en-US" sz="2000" dirty="0">
                <a:solidFill>
                  <a:srgbClr val="FEFFFF"/>
                </a:solidFill>
                <a:latin typeface="DM Sans"/>
              </a:rPr>
              <a:t> </a:t>
            </a:r>
          </a:p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000" dirty="0">
                <a:solidFill>
                  <a:srgbClr val="FEFFFF"/>
                </a:solidFill>
                <a:latin typeface="DM Sans"/>
              </a:rPr>
              <a:t>34</a:t>
            </a:r>
          </a:p>
        </p:txBody>
      </p:sp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DFB9FA4A-6C85-3253-9485-AB238DB335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101513"/>
              </p:ext>
            </p:extLst>
          </p:nvPr>
        </p:nvGraphicFramePr>
        <p:xfrm>
          <a:off x="7894529" y="1894018"/>
          <a:ext cx="9864514" cy="1720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136">
            <a:off x="9376376" y="1085102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546277" y="3229342"/>
            <a:ext cx="17195446" cy="200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4532"/>
              </a:lnSpc>
              <a:spcBef>
                <a:spcPct val="0"/>
              </a:spcBef>
            </a:pPr>
            <a:r>
              <a:rPr lang="en-US" sz="13211" spc="2919" dirty="0">
                <a:solidFill>
                  <a:srgbClr val="FAFAFA"/>
                </a:solidFill>
                <a:latin typeface="Poppins Bold"/>
              </a:rPr>
              <a:t>БЛАГОДАРИМ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01815" y="6483569"/>
            <a:ext cx="7659884" cy="83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8"/>
              </a:lnSpc>
              <a:spcBef>
                <a:spcPct val="0"/>
              </a:spcBef>
            </a:pPr>
            <a:r>
              <a:rPr lang="en-US" sz="4956" dirty="0">
                <a:solidFill>
                  <a:srgbClr val="F4F4F4"/>
                </a:solidFill>
                <a:latin typeface="Poppins"/>
              </a:rPr>
              <a:t>За вниманието</a:t>
            </a:r>
            <a:r>
              <a:rPr lang="bg-BG" sz="4956" dirty="0">
                <a:solidFill>
                  <a:srgbClr val="F4F4F4"/>
                </a:solidFill>
                <a:latin typeface="Poppins"/>
              </a:rPr>
              <a:t>!</a:t>
            </a:r>
            <a:endParaRPr lang="en-US" sz="4956" dirty="0">
              <a:solidFill>
                <a:srgbClr val="F4F4F4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1" name="TextBox 31"/>
          <p:cNvSpPr txBox="1"/>
          <p:nvPr/>
        </p:nvSpPr>
        <p:spPr>
          <a:xfrm>
            <a:off x="2932430" y="1698193"/>
            <a:ext cx="8437330" cy="123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56AEFF"/>
                </a:solidFill>
                <a:latin typeface="Now Bold"/>
              </a:rPr>
              <a:t>СЪДЪРЖАНИЕ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Въведение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Мисия, визия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Маркетинг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420521"/>
            <a:ext cx="2318467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Канава на бизнес модела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633929"/>
            <a:ext cx="2318467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Анализ на конкурентите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Финансов анализ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7780685" y="6303399"/>
            <a:ext cx="4026849" cy="193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"/>
              </a:rPr>
              <a:t>Изпозлваните инструменти включват пазарен анализ, суот анализ, анализ на конкурентите, изготвяне на бизнес канава и др.</a:t>
            </a:r>
          </a:p>
        </p:txBody>
      </p:sp>
      <p:sp>
        <p:nvSpPr>
          <p:cNvPr id="4" name="Freeform 4"/>
          <p:cNvSpPr/>
          <p:nvPr/>
        </p:nvSpPr>
        <p:spPr>
          <a:xfrm>
            <a:off x="4198148" y="3849337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bg-BG"/>
            </a:p>
          </p:txBody>
        </p:sp>
        <p:sp>
          <p:nvSpPr>
            <p:cNvPr id="7" name="Freeform 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bg-BG"/>
            </a:p>
          </p:txBody>
        </p:sp>
        <p:sp>
          <p:nvSpPr>
            <p:cNvPr id="8" name="Freeform 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bg-BG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10" name="Freeform 10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11" name="Group 11"/>
          <p:cNvGrpSpPr/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7"/>
              <a:stretch>
                <a:fillRect l="-73436" r="-73436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13" name="Freeform 13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bg-BG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bg-BG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bg-B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19" name="Freeform 19"/>
          <p:cNvSpPr/>
          <p:nvPr/>
        </p:nvSpPr>
        <p:spPr>
          <a:xfrm>
            <a:off x="9208030" y="3849337"/>
            <a:ext cx="1294163" cy="1294163"/>
          </a:xfrm>
          <a:custGeom>
            <a:avLst/>
            <a:gdLst/>
            <a:ahLst/>
            <a:cxnLst/>
            <a:rect l="l" t="t" r="r" b="b"/>
            <a:pathLst>
              <a:path w="1294163" h="1294163">
                <a:moveTo>
                  <a:pt x="0" y="0"/>
                </a:moveTo>
                <a:lnTo>
                  <a:pt x="1294163" y="0"/>
                </a:lnTo>
                <a:lnTo>
                  <a:pt x="1294163" y="1294163"/>
                </a:lnTo>
                <a:lnTo>
                  <a:pt x="0" y="1294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bg-BG"/>
          </a:p>
        </p:txBody>
      </p:sp>
      <p:sp>
        <p:nvSpPr>
          <p:cNvPr id="20" name="TextBox 20"/>
          <p:cNvSpPr txBox="1"/>
          <p:nvPr/>
        </p:nvSpPr>
        <p:spPr>
          <a:xfrm>
            <a:off x="3524195" y="1724730"/>
            <a:ext cx="6977998" cy="123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FFFFFF"/>
                </a:solidFill>
                <a:latin typeface="Now Bold"/>
              </a:rPr>
              <a:t>ВЪВЕДЕНИЕ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01743" y="6335692"/>
            <a:ext cx="4026849" cy="19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 dirty="0">
                <a:solidFill>
                  <a:srgbClr val="FFFFFF"/>
                </a:solidFill>
                <a:latin typeface="DM Sans"/>
              </a:rPr>
              <a:t>Професионални обучения за всеки с цел интегриране на малцинскавата в обществото и добринасяне за всеобщото благо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83309" y="5635441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 Bold"/>
              </a:rPr>
              <a:t>ОСНОВНА ИНФОРМАЦИЯ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93540" y="5443177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 Bold"/>
              </a:rPr>
              <a:t>ЗАДАЧИ И МЕТОДОЛОГИЯ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181" y="846557"/>
            <a:ext cx="18242481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 dirty="0">
                <a:solidFill>
                  <a:srgbClr val="2B4A9D"/>
                </a:solidFill>
                <a:latin typeface="Poppins Ultra-Bold"/>
              </a:rPr>
              <a:t>МИСИЯ, ВИЗИЯ И ЦЕННОСТИ</a:t>
            </a:r>
          </a:p>
          <a:p>
            <a:pPr algn="ctr">
              <a:lnSpc>
                <a:spcPts val="8400"/>
              </a:lnSpc>
            </a:pPr>
            <a:endParaRPr lang="en-US" sz="8000" spc="400" dirty="0">
              <a:solidFill>
                <a:srgbClr val="2B4A9D"/>
              </a:solidFill>
              <a:latin typeface="Poppins Ultra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60421" y="2476500"/>
            <a:ext cx="8727579" cy="3990443"/>
            <a:chOff x="0" y="0"/>
            <a:chExt cx="6231744" cy="2849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31744" cy="2849292"/>
            </a:xfrm>
            <a:custGeom>
              <a:avLst/>
              <a:gdLst/>
              <a:ahLst/>
              <a:cxnLst/>
              <a:rect l="l" t="t" r="r" b="b"/>
              <a:pathLst>
                <a:path w="6231744" h="2849292">
                  <a:moveTo>
                    <a:pt x="0" y="0"/>
                  </a:moveTo>
                  <a:lnTo>
                    <a:pt x="6231744" y="0"/>
                  </a:lnTo>
                  <a:lnTo>
                    <a:pt x="6231744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2476500"/>
            <a:ext cx="8570439" cy="3990443"/>
            <a:chOff x="0" y="0"/>
            <a:chExt cx="6119542" cy="2849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19542" cy="2849292"/>
            </a:xfrm>
            <a:custGeom>
              <a:avLst/>
              <a:gdLst/>
              <a:ahLst/>
              <a:cxnLst/>
              <a:rect l="l" t="t" r="r" b="b"/>
              <a:pathLst>
                <a:path w="6119542" h="2849292">
                  <a:moveTo>
                    <a:pt x="0" y="0"/>
                  </a:moveTo>
                  <a:lnTo>
                    <a:pt x="6119542" y="0"/>
                  </a:lnTo>
                  <a:lnTo>
                    <a:pt x="6119542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9181" y="3875570"/>
            <a:ext cx="6118798" cy="282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059" lvl="1" indent="-242029">
              <a:lnSpc>
                <a:spcPts val="2802"/>
              </a:lnSpc>
              <a:buFont typeface="Arial"/>
              <a:buChar char="•"/>
            </a:pPr>
            <a:r>
              <a:rPr lang="en-US" sz="2242" spc="112" dirty="0">
                <a:solidFill>
                  <a:srgbClr val="FFFFFF"/>
                </a:solidFill>
                <a:latin typeface="Lato Italics"/>
              </a:rPr>
              <a:t>възможности за хора от малцинствата</a:t>
            </a:r>
          </a:p>
          <a:p>
            <a:pPr marL="484059" lvl="1" indent="-242029">
              <a:lnSpc>
                <a:spcPts val="2802"/>
              </a:lnSpc>
              <a:buFont typeface="Arial"/>
              <a:buChar char="•"/>
            </a:pPr>
            <a:r>
              <a:rPr lang="en-US" sz="2242" spc="112" dirty="0">
                <a:solidFill>
                  <a:srgbClr val="FFFFFF"/>
                </a:solidFill>
                <a:latin typeface="Lato Italics"/>
              </a:rPr>
              <a:t>придобиване на висококачествени умения и компетентности</a:t>
            </a:r>
          </a:p>
          <a:p>
            <a:pPr marL="484059" lvl="1" indent="-242029">
              <a:lnSpc>
                <a:spcPts val="2802"/>
              </a:lnSpc>
              <a:buFont typeface="Arial"/>
              <a:buChar char="•"/>
            </a:pPr>
            <a:r>
              <a:rPr lang="en-US" sz="2242" spc="112" dirty="0">
                <a:solidFill>
                  <a:srgbClr val="FFFFFF"/>
                </a:solidFill>
                <a:latin typeface="Lato Italics"/>
              </a:rPr>
              <a:t>справедливостта и равенството</a:t>
            </a:r>
          </a:p>
          <a:p>
            <a:pPr marL="484059" lvl="1" indent="-242029">
              <a:lnSpc>
                <a:spcPts val="2802"/>
              </a:lnSpc>
              <a:buFont typeface="Arial"/>
              <a:buChar char="•"/>
            </a:pPr>
            <a:r>
              <a:rPr lang="en-US" sz="2242" spc="112" dirty="0">
                <a:solidFill>
                  <a:srgbClr val="FFFFFF"/>
                </a:solidFill>
                <a:latin typeface="Lato Italics"/>
              </a:rPr>
              <a:t>възможности за професионален растеж и успешна кариера.</a:t>
            </a:r>
          </a:p>
          <a:p>
            <a:pPr>
              <a:lnSpc>
                <a:spcPts val="2802"/>
              </a:lnSpc>
            </a:pPr>
            <a:endParaRPr lang="en-US" sz="2242" spc="112" dirty="0">
              <a:solidFill>
                <a:srgbClr val="FFFFFF"/>
              </a:solidFill>
              <a:latin typeface="Lato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92388" y="3102360"/>
            <a:ext cx="81873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ВИЗИЯ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3061" y="3102360"/>
            <a:ext cx="81873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МИСИЯ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978446" y="3875570"/>
            <a:ext cx="6118798" cy="211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059" lvl="1" indent="-242029">
              <a:lnSpc>
                <a:spcPts val="2802"/>
              </a:lnSpc>
              <a:buFont typeface="Arial"/>
              <a:buChar char="•"/>
            </a:pPr>
            <a:r>
              <a:rPr lang="en-US" sz="2242" spc="112" dirty="0">
                <a:solidFill>
                  <a:srgbClr val="FFFFFF"/>
                </a:solidFill>
                <a:latin typeface="Lato Italics"/>
              </a:rPr>
              <a:t>водещи в областта на обученията </a:t>
            </a:r>
          </a:p>
          <a:p>
            <a:pPr marL="484059" lvl="1" indent="-242029">
              <a:lnSpc>
                <a:spcPts val="2802"/>
              </a:lnSpc>
              <a:buFont typeface="Arial"/>
              <a:buChar char="•"/>
            </a:pPr>
            <a:r>
              <a:rPr lang="en-US" sz="2242" spc="112" dirty="0">
                <a:solidFill>
                  <a:srgbClr val="FFFFFF"/>
                </a:solidFill>
                <a:latin typeface="Lato Italics"/>
              </a:rPr>
              <a:t>създаване и поддържане на среда в която всеки, независимо от своя произход, може да изгради успешна и устойчива кариера</a:t>
            </a:r>
          </a:p>
          <a:p>
            <a:pPr>
              <a:lnSpc>
                <a:spcPts val="2802"/>
              </a:lnSpc>
            </a:pPr>
            <a:endParaRPr lang="en-US" sz="2242" spc="112" dirty="0">
              <a:solidFill>
                <a:srgbClr val="FFFFFF"/>
              </a:solidFill>
              <a:latin typeface="Lato Italic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654" y="6966483"/>
            <a:ext cx="20186084" cy="3990443"/>
            <a:chOff x="0" y="0"/>
            <a:chExt cx="6529081" cy="12906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529081" cy="1290687"/>
            </a:xfrm>
            <a:custGeom>
              <a:avLst/>
              <a:gdLst/>
              <a:ahLst/>
              <a:cxnLst/>
              <a:rect l="l" t="t" r="r" b="b"/>
              <a:pathLst>
                <a:path w="6529081" h="1290687">
                  <a:moveTo>
                    <a:pt x="0" y="0"/>
                  </a:moveTo>
                  <a:lnTo>
                    <a:pt x="6529081" y="0"/>
                  </a:lnTo>
                  <a:lnTo>
                    <a:pt x="6529081" y="1290687"/>
                  </a:lnTo>
                  <a:lnTo>
                    <a:pt x="0" y="1290687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216445" y="7033158"/>
            <a:ext cx="268795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ЦЕННОСТИ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85114" y="7604658"/>
            <a:ext cx="4975307" cy="282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059" lvl="1" indent="-242029">
              <a:lnSpc>
                <a:spcPts val="2802"/>
              </a:lnSpc>
              <a:buFont typeface="Arial"/>
              <a:buChar char="•"/>
            </a:pPr>
            <a:r>
              <a:rPr lang="en-US" sz="2242" spc="112" dirty="0">
                <a:solidFill>
                  <a:srgbClr val="FFFFFF"/>
                </a:solidFill>
                <a:latin typeface="Lato Italics"/>
              </a:rPr>
              <a:t>Равенство</a:t>
            </a:r>
          </a:p>
          <a:p>
            <a:pPr marL="484059" lvl="1" indent="-242029">
              <a:lnSpc>
                <a:spcPts val="2802"/>
              </a:lnSpc>
              <a:buFont typeface="Arial"/>
              <a:buChar char="•"/>
            </a:pPr>
            <a:r>
              <a:rPr lang="en-US" sz="2242" spc="112" dirty="0">
                <a:solidFill>
                  <a:srgbClr val="FFFFFF"/>
                </a:solidFill>
                <a:latin typeface="Lato Italics"/>
              </a:rPr>
              <a:t>Качество и професионализъм</a:t>
            </a:r>
          </a:p>
          <a:p>
            <a:pPr marL="484059" lvl="1" indent="-242029">
              <a:lnSpc>
                <a:spcPts val="2802"/>
              </a:lnSpc>
              <a:buFont typeface="Arial"/>
              <a:buChar char="•"/>
            </a:pPr>
            <a:r>
              <a:rPr lang="en-US" sz="2242" spc="112" dirty="0">
                <a:solidFill>
                  <a:srgbClr val="FFFFFF"/>
                </a:solidFill>
                <a:latin typeface="Lato Italics"/>
              </a:rPr>
              <a:t>Сътрудничество и екпна работа</a:t>
            </a:r>
          </a:p>
          <a:p>
            <a:pPr>
              <a:lnSpc>
                <a:spcPts val="2802"/>
              </a:lnSpc>
            </a:pPr>
            <a:endParaRPr lang="en-US" sz="2242" spc="112" dirty="0">
              <a:solidFill>
                <a:srgbClr val="FFFFFF"/>
              </a:solidFill>
              <a:latin typeface="Lato Italics"/>
            </a:endParaRPr>
          </a:p>
          <a:p>
            <a:pPr>
              <a:lnSpc>
                <a:spcPts val="2802"/>
              </a:lnSpc>
            </a:pPr>
            <a:endParaRPr lang="en-US" sz="2242" spc="112" dirty="0">
              <a:solidFill>
                <a:srgbClr val="FFFFFF"/>
              </a:solidFill>
              <a:latin typeface="Lato Italics"/>
            </a:endParaRPr>
          </a:p>
          <a:p>
            <a:pPr>
              <a:lnSpc>
                <a:spcPts val="2802"/>
              </a:lnSpc>
            </a:pPr>
            <a:endParaRPr lang="en-US" sz="2242" spc="112" dirty="0">
              <a:solidFill>
                <a:srgbClr val="FFFFFF"/>
              </a:solidFill>
              <a:latin typeface="Lato Italics"/>
            </a:endParaRPr>
          </a:p>
          <a:p>
            <a:pPr>
              <a:lnSpc>
                <a:spcPts val="2802"/>
              </a:lnSpc>
            </a:pPr>
            <a:endParaRPr lang="en-US" sz="2242" spc="112" dirty="0">
              <a:solidFill>
                <a:srgbClr val="FFFFFF"/>
              </a:solidFill>
              <a:latin typeface="Lato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560421" y="7604658"/>
            <a:ext cx="4975307" cy="141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059" lvl="1" indent="-242029">
              <a:lnSpc>
                <a:spcPts val="2802"/>
              </a:lnSpc>
              <a:buFont typeface="Arial"/>
              <a:buChar char="•"/>
            </a:pPr>
            <a:r>
              <a:rPr lang="en-US" sz="2242" spc="112" dirty="0">
                <a:solidFill>
                  <a:srgbClr val="FFFFFF"/>
                </a:solidFill>
                <a:latin typeface="Lato Italics"/>
              </a:rPr>
              <a:t>Отговорност</a:t>
            </a:r>
          </a:p>
          <a:p>
            <a:pPr marL="484059" lvl="1" indent="-242029">
              <a:lnSpc>
                <a:spcPts val="2802"/>
              </a:lnSpc>
              <a:buFont typeface="Arial"/>
              <a:buChar char="•"/>
            </a:pPr>
            <a:r>
              <a:rPr lang="en-US" sz="2242" spc="112" dirty="0">
                <a:solidFill>
                  <a:srgbClr val="FFFFFF"/>
                </a:solidFill>
                <a:latin typeface="Lato Italics"/>
              </a:rPr>
              <a:t>Личностно развитие и подкрепа</a:t>
            </a:r>
          </a:p>
          <a:p>
            <a:pPr>
              <a:lnSpc>
                <a:spcPts val="2802"/>
              </a:lnSpc>
            </a:pPr>
            <a:endParaRPr lang="en-US" sz="2242" spc="112" dirty="0">
              <a:solidFill>
                <a:srgbClr val="FFFFFF"/>
              </a:solidFill>
              <a:latin typeface="Lato Itali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3" name="Group 3"/>
          <p:cNvGrpSpPr/>
          <p:nvPr/>
        </p:nvGrpSpPr>
        <p:grpSpPr>
          <a:xfrm>
            <a:off x="4458366" y="-58505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64691" y="1215641"/>
            <a:ext cx="8245699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dirty="0">
                <a:solidFill>
                  <a:srgbClr val="FFFFFF"/>
                </a:solidFill>
                <a:latin typeface="Now Bold"/>
              </a:rPr>
              <a:t>АНАЛИЗ НА КОНКУРЕНТИТЕ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18326" y="3936328"/>
            <a:ext cx="4256332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>
                <a:solidFill>
                  <a:srgbClr val="4BD1FB"/>
                </a:solidFill>
                <a:latin typeface="DM Sans Bold"/>
              </a:rPr>
              <a:t>Идентификация на конкурентите</a:t>
            </a:r>
          </a:p>
        </p:txBody>
      </p:sp>
      <p:sp>
        <p:nvSpPr>
          <p:cNvPr id="8" name="AutoShape 8"/>
          <p:cNvSpPr/>
          <p:nvPr/>
        </p:nvSpPr>
        <p:spPr>
          <a:xfrm>
            <a:off x="4894115" y="5645620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9" name="TextBox 9"/>
          <p:cNvSpPr txBox="1"/>
          <p:nvPr/>
        </p:nvSpPr>
        <p:spPr>
          <a:xfrm>
            <a:off x="5477356" y="5901645"/>
            <a:ext cx="7138272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>
                <a:solidFill>
                  <a:srgbClr val="4BD1FB"/>
                </a:solidFill>
                <a:latin typeface="DM Sans Bold"/>
              </a:rPr>
              <a:t>Оценка на предимства и слабости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776289" y="7425672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11" name="TextBox 11"/>
          <p:cNvSpPr txBox="1"/>
          <p:nvPr/>
        </p:nvSpPr>
        <p:spPr>
          <a:xfrm>
            <a:off x="5718405" y="7857934"/>
            <a:ext cx="7138272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dirty="0">
                <a:solidFill>
                  <a:srgbClr val="4BD1FB"/>
                </a:solidFill>
                <a:latin typeface="DM Sans Bold"/>
              </a:rPr>
              <a:t>Възможности за сътрудничество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0498" y="886353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 dirty="0">
                <a:solidFill>
                  <a:srgbClr val="2B4A9D"/>
                </a:solidFill>
                <a:latin typeface="Poppins Ultra-Bold"/>
              </a:rPr>
              <a:t>ИДЕНТИФИКАЦИЯ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334500" y="2476500"/>
            <a:ext cx="8953500" cy="7810500"/>
            <a:chOff x="0" y="0"/>
            <a:chExt cx="3266261" cy="2849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54" y="2476500"/>
            <a:ext cx="8953500" cy="7810500"/>
            <a:chOff x="0" y="0"/>
            <a:chExt cx="3266261" cy="2849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77853" y="4064385"/>
            <a:ext cx="6202994" cy="1950454"/>
            <a:chOff x="0" y="0"/>
            <a:chExt cx="8270658" cy="260060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15003" r="15003"/>
            <a:stretch>
              <a:fillRect/>
            </a:stretch>
          </p:blipFill>
          <p:spPr>
            <a:xfrm>
              <a:off x="0" y="0"/>
              <a:ext cx="8270658" cy="2600605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75253" y="7702221"/>
            <a:ext cx="6202994" cy="1950454"/>
            <a:chOff x="0" y="0"/>
            <a:chExt cx="8270658" cy="260060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 l="16336" r="16336"/>
            <a:stretch>
              <a:fillRect/>
            </a:stretch>
          </p:blipFill>
          <p:spPr>
            <a:xfrm>
              <a:off x="0" y="0"/>
              <a:ext cx="8270658" cy="260060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0846264" y="4064385"/>
            <a:ext cx="6202994" cy="1950454"/>
            <a:chOff x="0" y="0"/>
            <a:chExt cx="8270658" cy="2600605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 t="7484" b="7484"/>
            <a:stretch>
              <a:fillRect/>
            </a:stretch>
          </p:blipFill>
          <p:spPr>
            <a:xfrm>
              <a:off x="0" y="0"/>
              <a:ext cx="8270658" cy="2600605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0846264" y="7807509"/>
            <a:ext cx="6202994" cy="1950454"/>
            <a:chOff x="0" y="0"/>
            <a:chExt cx="8270658" cy="2600605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rcRect t="6897" b="6897"/>
            <a:stretch>
              <a:fillRect/>
            </a:stretch>
          </p:blipFill>
          <p:spPr>
            <a:xfrm>
              <a:off x="0" y="0"/>
              <a:ext cx="8270658" cy="2600605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12779299" y="3102360"/>
            <a:ext cx="81873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ДАВИТОЗ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42851" y="3102360"/>
            <a:ext cx="327299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ХАРМОНИЯ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6019" y="6740196"/>
            <a:ext cx="81873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УЧЕБЕН ЦЕНТЪР ЕВРОДРАЙВ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60673" y="6615899"/>
            <a:ext cx="81873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УЧЕБЕН ЦЕНТЪР РУЛАН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1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49841"/>
            <a:ext cx="8439287" cy="3082829"/>
            <a:chOff x="0" y="0"/>
            <a:chExt cx="19540939" cy="71382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40939" cy="7138205"/>
            </a:xfrm>
            <a:custGeom>
              <a:avLst/>
              <a:gdLst/>
              <a:ahLst/>
              <a:cxnLst/>
              <a:rect l="l" t="t" r="r" b="b"/>
              <a:pathLst>
                <a:path w="19540939" h="7138205">
                  <a:moveTo>
                    <a:pt x="0" y="0"/>
                  </a:moveTo>
                  <a:lnTo>
                    <a:pt x="19540939" y="0"/>
                  </a:lnTo>
                  <a:lnTo>
                    <a:pt x="19540939" y="7138205"/>
                  </a:lnTo>
                  <a:lnTo>
                    <a:pt x="0" y="7138205"/>
                  </a:lnTo>
                  <a:close/>
                </a:path>
              </a:pathLst>
            </a:custGeom>
            <a:solidFill>
              <a:srgbClr val="049EE3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540939" cy="719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81494" y="2642148"/>
            <a:ext cx="1927428" cy="5690522"/>
            <a:chOff x="0" y="0"/>
            <a:chExt cx="2569904" cy="758736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4628" r="24628"/>
            <a:stretch>
              <a:fillRect/>
            </a:stretch>
          </p:blipFill>
          <p:spPr>
            <a:xfrm>
              <a:off x="0" y="0"/>
              <a:ext cx="2569904" cy="758736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4688850" y="2642148"/>
            <a:ext cx="1927428" cy="5432480"/>
            <a:chOff x="0" y="0"/>
            <a:chExt cx="2569904" cy="724330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23423" r="23423"/>
            <a:stretch>
              <a:fillRect/>
            </a:stretch>
          </p:blipFill>
          <p:spPr>
            <a:xfrm>
              <a:off x="0" y="0"/>
              <a:ext cx="2569904" cy="724330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2285172" y="3884093"/>
            <a:ext cx="1927428" cy="5432480"/>
            <a:chOff x="0" y="0"/>
            <a:chExt cx="2569904" cy="724330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38180" r="38180"/>
            <a:stretch>
              <a:fillRect/>
            </a:stretch>
          </p:blipFill>
          <p:spPr>
            <a:xfrm>
              <a:off x="0" y="0"/>
              <a:ext cx="2569904" cy="7243307"/>
            </a:xfrm>
            <a:prstGeom prst="rect">
              <a:avLst/>
            </a:prstGeom>
          </p:spPr>
        </p:pic>
      </p:grpSp>
      <p:sp>
        <p:nvSpPr>
          <p:cNvPr id="11" name="AutoShape 11"/>
          <p:cNvSpPr/>
          <p:nvPr/>
        </p:nvSpPr>
        <p:spPr>
          <a:xfrm flipH="1">
            <a:off x="4640632" y="5833658"/>
            <a:ext cx="9524" cy="1915195"/>
          </a:xfrm>
          <a:prstGeom prst="line">
            <a:avLst/>
          </a:prstGeom>
          <a:ln w="28575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12" name="TextBox 12"/>
          <p:cNvSpPr txBox="1"/>
          <p:nvPr/>
        </p:nvSpPr>
        <p:spPr>
          <a:xfrm>
            <a:off x="690716" y="3450673"/>
            <a:ext cx="7918880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 dirty="0">
                <a:solidFill>
                  <a:srgbClr val="FAFAFA"/>
                </a:solidFill>
                <a:latin typeface="Poppins Bold"/>
              </a:rPr>
              <a:t>ПРЕДИМСТВА И СЛАБОСТИ НА КОНКУРЕНТИТЕ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4701" y="5814219"/>
            <a:ext cx="2632621" cy="86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699" spc="291" dirty="0">
                <a:solidFill>
                  <a:srgbClr val="F4F4F4"/>
                </a:solidFill>
                <a:latin typeface="Poppins Bold"/>
              </a:rPr>
              <a:t>ИЗГРАДЕНА МАРКА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75530" y="5821077"/>
            <a:ext cx="2632621" cy="86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699" spc="291" dirty="0">
                <a:solidFill>
                  <a:srgbClr val="F4F4F4"/>
                </a:solidFill>
                <a:latin typeface="Poppins Bold"/>
              </a:rPr>
              <a:t>ВИСОКИ ЦЕНИ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4701" y="7091141"/>
            <a:ext cx="2632621" cy="86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699" spc="291" dirty="0">
                <a:solidFill>
                  <a:srgbClr val="F4F4F4"/>
                </a:solidFill>
                <a:latin typeface="Poppins Bold"/>
              </a:rPr>
              <a:t>РАБОТЕЩА СИСТЕМА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38242" y="7091141"/>
            <a:ext cx="2869909" cy="44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699" spc="291" dirty="0">
                <a:solidFill>
                  <a:srgbClr val="F4F4F4"/>
                </a:solidFill>
                <a:latin typeface="Poppins Bold"/>
              </a:rPr>
              <a:t>НЕДОСТЪПНИ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1372070" y="3531426"/>
            <a:ext cx="1512397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40"/>
              </a:lnSpc>
              <a:spcBef>
                <a:spcPct val="0"/>
              </a:spcBef>
            </a:pPr>
            <a:r>
              <a:rPr lang="en-US" sz="4866" dirty="0">
                <a:solidFill>
                  <a:srgbClr val="FFFFFF"/>
                </a:solidFill>
                <a:latin typeface="Now Bold"/>
              </a:rPr>
              <a:t>1.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355" y="3319529"/>
            <a:ext cx="3567648" cy="11003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355" y="4283069"/>
            <a:ext cx="3567648" cy="110038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36165" y="1512126"/>
            <a:ext cx="8151602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</a:rPr>
              <a:t>МАРКЕТИНГОВ ПЛАН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84466" y="3493326"/>
            <a:ext cx="3727948" cy="71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5"/>
              </a:lnSpc>
              <a:spcBef>
                <a:spcPct val="0"/>
              </a:spcBef>
            </a:pPr>
            <a:r>
              <a:rPr lang="en-US" sz="2069" dirty="0">
                <a:solidFill>
                  <a:srgbClr val="FFFFFF"/>
                </a:solidFill>
                <a:latin typeface="DM Sans"/>
              </a:rPr>
              <a:t>Изследване на целевата група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2070" y="4580373"/>
            <a:ext cx="1512397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40"/>
              </a:lnSpc>
              <a:spcBef>
                <a:spcPct val="0"/>
              </a:spcBef>
            </a:pPr>
            <a:r>
              <a:rPr lang="en-US" sz="4866" dirty="0">
                <a:solidFill>
                  <a:srgbClr val="FFFFFF"/>
                </a:solidFill>
                <a:latin typeface="Now Bold"/>
              </a:rPr>
              <a:t>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2070" y="5698098"/>
            <a:ext cx="1512397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40"/>
              </a:lnSpc>
              <a:spcBef>
                <a:spcPct val="0"/>
              </a:spcBef>
            </a:pPr>
            <a:r>
              <a:rPr lang="en-US" sz="4866" dirty="0">
                <a:solidFill>
                  <a:srgbClr val="FFFFFF"/>
                </a:solidFill>
                <a:latin typeface="Now Bold"/>
              </a:rPr>
              <a:t>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2070" y="6815698"/>
            <a:ext cx="1512397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40"/>
              </a:lnSpc>
              <a:spcBef>
                <a:spcPct val="0"/>
              </a:spcBef>
            </a:pPr>
            <a:r>
              <a:rPr lang="en-US" sz="4866" dirty="0">
                <a:solidFill>
                  <a:srgbClr val="FFFFFF"/>
                </a:solidFill>
                <a:latin typeface="Now Bold"/>
              </a:rPr>
              <a:t>4.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2070" y="7822633"/>
            <a:ext cx="1512397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40"/>
              </a:lnSpc>
              <a:spcBef>
                <a:spcPct val="0"/>
              </a:spcBef>
            </a:pPr>
            <a:r>
              <a:rPr lang="en-US" sz="4866" dirty="0">
                <a:solidFill>
                  <a:srgbClr val="FFFFFF"/>
                </a:solidFill>
                <a:latin typeface="Now Bold"/>
              </a:rPr>
              <a:t>5.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2070" y="8885237"/>
            <a:ext cx="1512397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40"/>
              </a:lnSpc>
              <a:spcBef>
                <a:spcPct val="0"/>
              </a:spcBef>
            </a:pPr>
            <a:r>
              <a:rPr lang="en-US" sz="4866" dirty="0">
                <a:solidFill>
                  <a:srgbClr val="FFFFFF"/>
                </a:solidFill>
                <a:latin typeface="Now Bold"/>
              </a:rPr>
              <a:t>6.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14711" y="4542273"/>
            <a:ext cx="3727948" cy="71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5"/>
              </a:lnSpc>
              <a:spcBef>
                <a:spcPct val="0"/>
              </a:spcBef>
            </a:pPr>
            <a:r>
              <a:rPr lang="en-US" sz="2069" dirty="0">
                <a:solidFill>
                  <a:srgbClr val="FFFFFF"/>
                </a:solidFill>
                <a:latin typeface="DM Sans"/>
              </a:rPr>
              <a:t>Създаване на бранд и онлайн присъствие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14711" y="5729529"/>
            <a:ext cx="3727948" cy="71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5"/>
              </a:lnSpc>
              <a:spcBef>
                <a:spcPct val="0"/>
              </a:spcBef>
            </a:pPr>
            <a:r>
              <a:rPr lang="en-US" sz="2069" dirty="0">
                <a:solidFill>
                  <a:srgbClr val="FFFFFF"/>
                </a:solidFill>
                <a:latin typeface="DM Sans"/>
              </a:rPr>
              <a:t>Изграждане на маркетинг стратегия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14711" y="6938006"/>
            <a:ext cx="3727948" cy="35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5"/>
              </a:lnSpc>
              <a:spcBef>
                <a:spcPct val="0"/>
              </a:spcBef>
            </a:pPr>
            <a:r>
              <a:rPr lang="en-US" sz="2069" dirty="0">
                <a:solidFill>
                  <a:srgbClr val="FFFFFF"/>
                </a:solidFill>
                <a:latin typeface="DM Sans"/>
              </a:rPr>
              <a:t>Организиране на събития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56206" y="7784533"/>
            <a:ext cx="3727948" cy="71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5"/>
              </a:lnSpc>
              <a:spcBef>
                <a:spcPct val="0"/>
              </a:spcBef>
            </a:pPr>
            <a:r>
              <a:rPr lang="en-US" sz="2069" dirty="0">
                <a:solidFill>
                  <a:srgbClr val="FFFFFF"/>
                </a:solidFill>
                <a:latin typeface="DM Sans"/>
              </a:rPr>
              <a:t>Използване на рекламни канали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56206" y="8787833"/>
            <a:ext cx="3727948" cy="71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5"/>
              </a:lnSpc>
              <a:spcBef>
                <a:spcPct val="0"/>
              </a:spcBef>
            </a:pPr>
            <a:r>
              <a:rPr lang="en-US" sz="2069" dirty="0">
                <a:solidFill>
                  <a:srgbClr val="FFFFFF"/>
                </a:solidFill>
                <a:latin typeface="DM Sans"/>
              </a:rPr>
              <a:t>Партньорства и програми за препоръка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355" y="5470325"/>
            <a:ext cx="3567648" cy="110038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5355" y="6638566"/>
            <a:ext cx="3567648" cy="110038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5355" y="8587933"/>
            <a:ext cx="3567648" cy="110038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5355" y="7515822"/>
            <a:ext cx="3567648" cy="11003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23064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7721419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0919774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5" name="Group 5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Freeform 9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0" name="Freeform 10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1" name="Freeform 11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2" name="Freeform 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508</Words>
  <Application>Microsoft Office PowerPoint</Application>
  <PresentationFormat>Custom</PresentationFormat>
  <Paragraphs>130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DM Sans Italics</vt:lpstr>
      <vt:lpstr>Poppins Bold</vt:lpstr>
      <vt:lpstr>Lato Bold</vt:lpstr>
      <vt:lpstr>Poppins</vt:lpstr>
      <vt:lpstr>Now Bold</vt:lpstr>
      <vt:lpstr>Calibri</vt:lpstr>
      <vt:lpstr>DM Sans Bold</vt:lpstr>
      <vt:lpstr>DM Sans</vt:lpstr>
      <vt:lpstr>Poppins Ultra-Bold</vt:lpstr>
      <vt:lpstr>Lato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Използваме „Монте Карло“ симулация със следните допускания: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</dc:title>
  <cp:lastModifiedBy>Васил Димитров Ценков</cp:lastModifiedBy>
  <cp:revision>3</cp:revision>
  <dcterms:created xsi:type="dcterms:W3CDTF">2006-08-16T00:00:00Z</dcterms:created>
  <dcterms:modified xsi:type="dcterms:W3CDTF">2024-02-02T09:13:55Z</dcterms:modified>
  <dc:identifier>DAF7lG_GpGQ</dc:identifier>
</cp:coreProperties>
</file>